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840" r:id="rId1"/>
  </p:sldMasterIdLst>
  <p:sldIdLst>
    <p:sldId id="277" r:id="rId2"/>
    <p:sldId id="309" r:id="rId3"/>
    <p:sldId id="310" r:id="rId4"/>
    <p:sldId id="311" r:id="rId5"/>
    <p:sldId id="312" r:id="rId6"/>
    <p:sldId id="313" r:id="rId7"/>
    <p:sldId id="314" r:id="rId8"/>
    <p:sldId id="315" r:id="rId9"/>
    <p:sldId id="316" r:id="rId10"/>
    <p:sldId id="317" r:id="rId11"/>
    <p:sldId id="324" r:id="rId12"/>
    <p:sldId id="327" r:id="rId13"/>
    <p:sldId id="318" r:id="rId14"/>
    <p:sldId id="319" r:id="rId15"/>
    <p:sldId id="320" r:id="rId16"/>
    <p:sldId id="321" r:id="rId17"/>
    <p:sldId id="322" r:id="rId18"/>
    <p:sldId id="325" r:id="rId19"/>
    <p:sldId id="326" r:id="rId20"/>
    <p:sldId id="323" r:id="rId21"/>
    <p:sldId id="257" r:id="rId22"/>
    <p:sldId id="258" r:id="rId23"/>
    <p:sldId id="276" r:id="rId24"/>
    <p:sldId id="259" r:id="rId25"/>
    <p:sldId id="260" r:id="rId26"/>
    <p:sldId id="261" r:id="rId27"/>
    <p:sldId id="262" r:id="rId28"/>
    <p:sldId id="267" r:id="rId29"/>
    <p:sldId id="265" r:id="rId30"/>
    <p:sldId id="264" r:id="rId31"/>
    <p:sldId id="263" r:id="rId32"/>
    <p:sldId id="266" r:id="rId33"/>
    <p:sldId id="268" r:id="rId34"/>
    <p:sldId id="269" r:id="rId35"/>
    <p:sldId id="270" r:id="rId36"/>
    <p:sldId id="271" r:id="rId37"/>
    <p:sldId id="272" r:id="rId38"/>
    <p:sldId id="274" r:id="rId39"/>
    <p:sldId id="275" r:id="rId40"/>
    <p:sldId id="273" r:id="rId41"/>
    <p:sldId id="279" r:id="rId42"/>
    <p:sldId id="280" r:id="rId43"/>
    <p:sldId id="308" r:id="rId44"/>
    <p:sldId id="281" r:id="rId45"/>
    <p:sldId id="283" r:id="rId46"/>
    <p:sldId id="284" r:id="rId47"/>
    <p:sldId id="285" r:id="rId48"/>
    <p:sldId id="286" r:id="rId49"/>
    <p:sldId id="287" r:id="rId50"/>
    <p:sldId id="288" r:id="rId51"/>
    <p:sldId id="291" r:id="rId52"/>
    <p:sldId id="292" r:id="rId53"/>
    <p:sldId id="293" r:id="rId54"/>
    <p:sldId id="294" r:id="rId55"/>
    <p:sldId id="295" r:id="rId56"/>
    <p:sldId id="296" r:id="rId57"/>
    <p:sldId id="297" r:id="rId58"/>
    <p:sldId id="298" r:id="rId59"/>
    <p:sldId id="301" r:id="rId60"/>
    <p:sldId id="299" r:id="rId61"/>
    <p:sldId id="300" r:id="rId62"/>
    <p:sldId id="302" r:id="rId63"/>
  </p:sldIdLst>
  <p:sldSz cx="12192000" cy="6858000"/>
  <p:notesSz cx="6858000" cy="9144000"/>
  <p:defaultTextStyle>
    <a:defPPr>
      <a:defRPr lang="en-US"/>
    </a:defPPr>
    <a:lvl1pPr algn="l" defTabSz="457200" rtl="0" fontAlgn="base">
      <a:spcBef>
        <a:spcPct val="0"/>
      </a:spcBef>
      <a:spcAft>
        <a:spcPct val="0"/>
      </a:spcAft>
      <a:defRPr kern="1200">
        <a:solidFill>
          <a:schemeClr val="tx1"/>
        </a:solidFill>
        <a:latin typeface="Arial" charset="0"/>
        <a:ea typeface="+mn-ea"/>
        <a:cs typeface="Arial" charset="0"/>
      </a:defRPr>
    </a:lvl1pPr>
    <a:lvl2pPr marL="457200" algn="l" defTabSz="457200" rtl="0" fontAlgn="base">
      <a:spcBef>
        <a:spcPct val="0"/>
      </a:spcBef>
      <a:spcAft>
        <a:spcPct val="0"/>
      </a:spcAft>
      <a:defRPr kern="1200">
        <a:solidFill>
          <a:schemeClr val="tx1"/>
        </a:solidFill>
        <a:latin typeface="Arial" charset="0"/>
        <a:ea typeface="+mn-ea"/>
        <a:cs typeface="Arial" charset="0"/>
      </a:defRPr>
    </a:lvl2pPr>
    <a:lvl3pPr marL="914400" algn="l" defTabSz="457200" rtl="0" fontAlgn="base">
      <a:spcBef>
        <a:spcPct val="0"/>
      </a:spcBef>
      <a:spcAft>
        <a:spcPct val="0"/>
      </a:spcAft>
      <a:defRPr kern="1200">
        <a:solidFill>
          <a:schemeClr val="tx1"/>
        </a:solidFill>
        <a:latin typeface="Arial" charset="0"/>
        <a:ea typeface="+mn-ea"/>
        <a:cs typeface="Arial" charset="0"/>
      </a:defRPr>
    </a:lvl3pPr>
    <a:lvl4pPr marL="1371600" algn="l" defTabSz="457200" rtl="0" fontAlgn="base">
      <a:spcBef>
        <a:spcPct val="0"/>
      </a:spcBef>
      <a:spcAft>
        <a:spcPct val="0"/>
      </a:spcAft>
      <a:defRPr kern="1200">
        <a:solidFill>
          <a:schemeClr val="tx1"/>
        </a:solidFill>
        <a:latin typeface="Arial" charset="0"/>
        <a:ea typeface="+mn-ea"/>
        <a:cs typeface="Arial" charset="0"/>
      </a:defRPr>
    </a:lvl4pPr>
    <a:lvl5pPr marL="1828800" algn="l" defTabSz="457200" rtl="0" fontAlgn="base">
      <a:spcBef>
        <a:spcPct val="0"/>
      </a:spcBef>
      <a:spcAft>
        <a:spcPct val="0"/>
      </a:spcAft>
      <a:defRPr kern="1200">
        <a:solidFill>
          <a:schemeClr val="tx1"/>
        </a:solidFill>
        <a:latin typeface="Arial" charset="0"/>
        <a:ea typeface="+mn-ea"/>
        <a:cs typeface="Arial" charset="0"/>
      </a:defRPr>
    </a:lvl5pPr>
    <a:lvl6pPr marL="2286000" algn="l" defTabSz="914400" rtl="0" eaLnBrk="1" latinLnBrk="0" hangingPunct="1">
      <a:defRPr kern="1200">
        <a:solidFill>
          <a:schemeClr val="tx1"/>
        </a:solidFill>
        <a:latin typeface="Arial" charset="0"/>
        <a:ea typeface="+mn-ea"/>
        <a:cs typeface="Arial" charset="0"/>
      </a:defRPr>
    </a:lvl6pPr>
    <a:lvl7pPr marL="2743200" algn="l" defTabSz="914400" rtl="0" eaLnBrk="1" latinLnBrk="0" hangingPunct="1">
      <a:defRPr kern="1200">
        <a:solidFill>
          <a:schemeClr val="tx1"/>
        </a:solidFill>
        <a:latin typeface="Arial" charset="0"/>
        <a:ea typeface="+mn-ea"/>
        <a:cs typeface="Arial" charset="0"/>
      </a:defRPr>
    </a:lvl7pPr>
    <a:lvl8pPr marL="3200400" algn="l" defTabSz="914400" rtl="0" eaLnBrk="1" latinLnBrk="0" hangingPunct="1">
      <a:defRPr kern="1200">
        <a:solidFill>
          <a:schemeClr val="tx1"/>
        </a:solidFill>
        <a:latin typeface="Arial" charset="0"/>
        <a:ea typeface="+mn-ea"/>
        <a:cs typeface="Arial" charset="0"/>
      </a:defRPr>
    </a:lvl8pPr>
    <a:lvl9pPr marL="3657600" algn="l" defTabSz="914400" rtl="0" eaLnBrk="1" latinLnBrk="0" hangingPunct="1">
      <a:defRPr kern="1200">
        <a:solidFill>
          <a:schemeClr val="tx1"/>
        </a:solidFill>
        <a:latin typeface="Arial" charset="0"/>
        <a:ea typeface="+mn-ea"/>
        <a:cs typeface="Arial" charset="0"/>
      </a:defRPr>
    </a:lvl9pPr>
  </p:defaultTextStyle>
  <p:extLst>
    <p:ext uri="{EFAFB233-063F-42B5-8137-9DF3F51BA10A}">
      <p15:sldGuideLst xmlns:p15="http://schemas.microsoft.com/office/powerpoint/2012/main">
        <p15:guide id="1" orient="horz" pos="2160">
          <p15:clr>
            <a:srgbClr val="A4A3A4"/>
          </p15:clr>
        </p15:guide>
        <p15:guide id="2" pos="384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4995" autoAdjust="0"/>
    <p:restoredTop sz="94660"/>
  </p:normalViewPr>
  <p:slideViewPr>
    <p:cSldViewPr snapToGrid="0">
      <p:cViewPr varScale="1">
        <p:scale>
          <a:sx n="86" d="100"/>
          <a:sy n="86" d="100"/>
        </p:scale>
        <p:origin x="562" y="67"/>
      </p:cViewPr>
      <p:guideLst>
        <p:guide orient="horz" pos="2160"/>
        <p:guide pos="3840"/>
      </p:guideLst>
    </p:cSldViewPr>
  </p:slideViewPr>
  <p:notesTextViewPr>
    <p:cViewPr>
      <p:scale>
        <a:sx n="3" d="2"/>
        <a:sy n="3" d="2"/>
      </p:scale>
      <p:origin x="0" y="0"/>
    </p:cViewPr>
  </p:notesText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slide" Target="slides/slide60.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presProps" Target="presProp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tableStyles" Target="tableStyles.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Diapositiva titolo">
    <p:spTree>
      <p:nvGrpSpPr>
        <p:cNvPr id="1" name=""/>
        <p:cNvGrpSpPr/>
        <p:nvPr/>
      </p:nvGrpSpPr>
      <p:grpSpPr>
        <a:xfrm>
          <a:off x="0" y="0"/>
          <a:ext cx="0" cy="0"/>
          <a:chOff x="0" y="0"/>
          <a:chExt cx="0" cy="0"/>
        </a:xfrm>
      </p:grpSpPr>
      <p:sp>
        <p:nvSpPr>
          <p:cNvPr id="4" name="Rectangle 6"/>
          <p:cNvSpPr/>
          <p:nvPr/>
        </p:nvSpPr>
        <p:spPr>
          <a:xfrm>
            <a:off x="0" y="762000"/>
            <a:ext cx="9142413" cy="5334000"/>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5" name="Rectangle 7"/>
          <p:cNvSpPr/>
          <p:nvPr/>
        </p:nvSpPr>
        <p:spPr>
          <a:xfrm>
            <a:off x="9271000" y="762000"/>
            <a:ext cx="2924175" cy="5334000"/>
          </a:xfrm>
          <a:prstGeom prst="rect">
            <a:avLst/>
          </a:prstGeom>
          <a:solidFill>
            <a:srgbClr val="C8C8C8">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1"/>
          <p:cNvSpPr>
            <a:spLocks noGrp="1"/>
          </p:cNvSpPr>
          <p:nvPr>
            <p:ph type="ctrTitle"/>
          </p:nvPr>
        </p:nvSpPr>
        <p:spPr>
          <a:xfrm>
            <a:off x="1069848" y="1298448"/>
            <a:ext cx="7315200" cy="3255264"/>
          </a:xfrm>
        </p:spPr>
        <p:txBody>
          <a:bodyPr anchor="b"/>
          <a:lstStyle>
            <a:lvl1pPr algn="l">
              <a:defRPr sz="5900" spc="-100" baseline="0">
                <a:solidFill>
                  <a:srgbClr val="FFFFFF"/>
                </a:solidFill>
              </a:defRPr>
            </a:lvl1pPr>
          </a:lstStyle>
          <a:p>
            <a:r>
              <a:rPr lang="it-IT"/>
              <a:t>Fare clic per modificare lo stile del titolo dello schema</a:t>
            </a:r>
            <a:endParaRPr lang="en-US" dirty="0"/>
          </a:p>
        </p:txBody>
      </p:sp>
      <p:sp>
        <p:nvSpPr>
          <p:cNvPr id="3" name="Subtitle 2"/>
          <p:cNvSpPr>
            <a:spLocks noGrp="1"/>
          </p:cNvSpPr>
          <p:nvPr>
            <p:ph type="subTitle" idx="1"/>
          </p:nvPr>
        </p:nvSpPr>
        <p:spPr>
          <a:xfrm>
            <a:off x="1100015" y="4670246"/>
            <a:ext cx="7315200" cy="914400"/>
          </a:xfrm>
        </p:spPr>
        <p:txBody>
          <a:bodyPr anchor="t">
            <a:normAutofit/>
          </a:bodyPr>
          <a:lstStyle>
            <a:lvl1pPr marL="0" indent="0" algn="l">
              <a:buNone/>
              <a:defRPr sz="2200" cap="none" spc="0" baseline="0">
                <a:solidFill>
                  <a:schemeClr val="accent1">
                    <a:lumMod val="20000"/>
                    <a:lumOff val="80000"/>
                  </a:schemeClr>
                </a:solidFill>
              </a:defRPr>
            </a:lvl1pPr>
            <a:lvl2pPr marL="457200" indent="0" algn="ctr">
              <a:buNone/>
              <a:defRPr sz="2200"/>
            </a:lvl2pPr>
            <a:lvl3pPr marL="914400" indent="0" algn="ctr">
              <a:buNone/>
              <a:defRPr sz="2200"/>
            </a:lvl3pPr>
            <a:lvl4pPr marL="1371600" indent="0" algn="ctr">
              <a:buNone/>
              <a:defRPr sz="2000"/>
            </a:lvl4pPr>
            <a:lvl5pPr marL="1828800" indent="0" algn="ctr">
              <a:buNone/>
              <a:defRPr sz="2000"/>
            </a:lvl5pPr>
            <a:lvl6pPr marL="2286000" indent="0" algn="ctr">
              <a:buNone/>
              <a:defRPr sz="2000"/>
            </a:lvl6pPr>
            <a:lvl7pPr marL="2743200" indent="0" algn="ctr">
              <a:buNone/>
              <a:defRPr sz="2000"/>
            </a:lvl7pPr>
            <a:lvl8pPr marL="3200400" indent="0" algn="ctr">
              <a:buNone/>
              <a:defRPr sz="2000"/>
            </a:lvl8pPr>
            <a:lvl9pPr marL="3657600" indent="0" algn="ctr">
              <a:buNone/>
              <a:defRPr sz="2000"/>
            </a:lvl9pPr>
          </a:lstStyle>
          <a:p>
            <a:r>
              <a:rPr lang="it-IT"/>
              <a:t>Fare clic per modificare lo stile del sottotitolo dello schema</a:t>
            </a:r>
            <a:endParaRPr lang="en-US" dirty="0"/>
          </a:p>
        </p:txBody>
      </p:sp>
      <p:sp>
        <p:nvSpPr>
          <p:cNvPr id="6" name="Date Placeholder 3"/>
          <p:cNvSpPr>
            <a:spLocks noGrp="1"/>
          </p:cNvSpPr>
          <p:nvPr>
            <p:ph type="dt" sz="half" idx="10"/>
          </p:nvPr>
        </p:nvSpPr>
        <p:spPr/>
        <p:txBody>
          <a:bodyPr/>
          <a:lstStyle>
            <a:lvl1pPr>
              <a:defRPr/>
            </a:lvl1pPr>
          </a:lstStyle>
          <a:p>
            <a:pPr>
              <a:defRPr/>
            </a:pPr>
            <a:fld id="{47827E68-A51E-4898-9DF7-5C3C5AFC6E45}" type="datetimeFigureOut">
              <a:rPr lang="en-US"/>
              <a:pPr>
                <a:defRPr/>
              </a:pPr>
              <a:t>11/23/2023</a:t>
            </a:fld>
            <a:endParaRPr lang="en-US"/>
          </a:p>
        </p:txBody>
      </p:sp>
      <p:sp>
        <p:nvSpPr>
          <p:cNvPr id="7" name="Footer Placeholder 4"/>
          <p:cNvSpPr>
            <a:spLocks noGrp="1"/>
          </p:cNvSpPr>
          <p:nvPr>
            <p:ph type="ftr" sz="quarter" idx="11"/>
          </p:nvPr>
        </p:nvSpPr>
        <p:spPr/>
        <p:txBody>
          <a:bodyPr/>
          <a:lstStyle>
            <a:lvl1pPr>
              <a:defRPr/>
            </a:lvl1pPr>
          </a:lstStyle>
          <a:p>
            <a:pPr>
              <a:defRPr/>
            </a:pPr>
            <a:endParaRPr lang="en-US"/>
          </a:p>
        </p:txBody>
      </p:sp>
      <p:sp>
        <p:nvSpPr>
          <p:cNvPr id="8" name="Slide Number Placeholder 5"/>
          <p:cNvSpPr>
            <a:spLocks noGrp="1"/>
          </p:cNvSpPr>
          <p:nvPr>
            <p:ph type="sldNum" sz="quarter" idx="12"/>
          </p:nvPr>
        </p:nvSpPr>
        <p:spPr/>
        <p:txBody>
          <a:bodyPr/>
          <a:lstStyle>
            <a:lvl1pPr>
              <a:defRPr/>
            </a:lvl1pPr>
          </a:lstStyle>
          <a:p>
            <a:pPr>
              <a:defRPr/>
            </a:pPr>
            <a:fld id="{EE174B5F-0C5A-4E75-BFA4-C5882534718C}" type="slidenum">
              <a:rPr lang="en-US"/>
              <a:pPr>
                <a:defRPr/>
              </a:pPr>
              <a:t>‹N›</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a:t>Fare clic per modificare lo stile del titolo dello schema</a:t>
            </a:r>
            <a:endParaRPr lang="en-US" dirty="0"/>
          </a:p>
        </p:txBody>
      </p:sp>
      <p:sp>
        <p:nvSpPr>
          <p:cNvPr id="3" name="Vertical Text Placeholder 2"/>
          <p:cNvSpPr>
            <a:spLocks noGrp="1"/>
          </p:cNvSpPr>
          <p:nvPr>
            <p:ph type="body" orient="vert" idx="1"/>
          </p:nvPr>
        </p:nvSpPr>
        <p:spPr/>
        <p:txBody>
          <a:bodyPr vert="eaVert" anchor="t"/>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Date Placeholder 3"/>
          <p:cNvSpPr>
            <a:spLocks noGrp="1"/>
          </p:cNvSpPr>
          <p:nvPr>
            <p:ph type="dt" sz="half" idx="10"/>
          </p:nvPr>
        </p:nvSpPr>
        <p:spPr/>
        <p:txBody>
          <a:bodyPr/>
          <a:lstStyle>
            <a:lvl1pPr>
              <a:defRPr/>
            </a:lvl1pPr>
          </a:lstStyle>
          <a:p>
            <a:pPr>
              <a:defRPr/>
            </a:pPr>
            <a:fld id="{A318AEB3-8AF7-4061-B2AC-7F288754BEDC}" type="datetimeFigureOut">
              <a:rPr lang="en-US"/>
              <a:pPr>
                <a:defRPr/>
              </a:pPr>
              <a:t>11/23/2023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B5F6E16C-B46B-42AC-B886-86C57BF2584B}" type="slidenum">
              <a:rPr lang="en-US"/>
              <a:pPr>
                <a:defRPr/>
              </a:pPr>
              <a:t>‹N›</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itolo e testo verticale">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381000" y="990600"/>
            <a:ext cx="2819400" cy="4953000"/>
          </a:xfrm>
        </p:spPr>
        <p:txBody>
          <a:bodyPr vert="eaVert"/>
          <a:lstStyle/>
          <a:p>
            <a:r>
              <a:rPr lang="it-IT"/>
              <a:t>Fare clic per modificare lo stile del titolo dello schema</a:t>
            </a:r>
            <a:endParaRPr lang="en-US" dirty="0"/>
          </a:p>
        </p:txBody>
      </p:sp>
      <p:sp>
        <p:nvSpPr>
          <p:cNvPr id="3" name="Vertical Text Placeholder 2"/>
          <p:cNvSpPr>
            <a:spLocks noGrp="1"/>
          </p:cNvSpPr>
          <p:nvPr>
            <p:ph type="body" orient="vert" idx="1"/>
          </p:nvPr>
        </p:nvSpPr>
        <p:spPr>
          <a:xfrm>
            <a:off x="3867912" y="868680"/>
            <a:ext cx="7315200" cy="5120640"/>
          </a:xfrm>
        </p:spPr>
        <p:txBody>
          <a:bodyPr vert="eaVert" anchor="t"/>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Date Placeholder 3"/>
          <p:cNvSpPr>
            <a:spLocks noGrp="1"/>
          </p:cNvSpPr>
          <p:nvPr>
            <p:ph type="dt" sz="half" idx="10"/>
          </p:nvPr>
        </p:nvSpPr>
        <p:spPr/>
        <p:txBody>
          <a:bodyPr/>
          <a:lstStyle>
            <a:lvl1pPr>
              <a:defRPr/>
            </a:lvl1pPr>
          </a:lstStyle>
          <a:p>
            <a:pPr>
              <a:defRPr/>
            </a:pPr>
            <a:fld id="{70BB0331-9238-4463-947E-3B041E9A997A}" type="datetimeFigureOut">
              <a:rPr lang="en-US"/>
              <a:pPr>
                <a:defRPr/>
              </a:pPr>
              <a:t>11/23/2023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4303D691-FECB-454C-9453-B3FB91CC4798}" type="slidenum">
              <a:rPr lang="en-US"/>
              <a:pPr>
                <a:defRPr/>
              </a:pPr>
              <a:t>‹N›</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a:t>Fare clic per modificare lo stile del titolo dello schema</a:t>
            </a:r>
            <a:endParaRPr lang="en-US" dirty="0"/>
          </a:p>
        </p:txBody>
      </p:sp>
      <p:sp>
        <p:nvSpPr>
          <p:cNvPr id="3" name="Content Placeholder 2"/>
          <p:cNvSpPr>
            <a:spLocks noGrp="1"/>
          </p:cNvSpPr>
          <p:nvPr>
            <p:ph idx="1"/>
          </p:nvPr>
        </p:nvSpPr>
        <p:spPr/>
        <p:txBody>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Date Placeholder 3"/>
          <p:cNvSpPr>
            <a:spLocks noGrp="1"/>
          </p:cNvSpPr>
          <p:nvPr>
            <p:ph type="dt" sz="half" idx="10"/>
          </p:nvPr>
        </p:nvSpPr>
        <p:spPr/>
        <p:txBody>
          <a:bodyPr/>
          <a:lstStyle>
            <a:lvl1pPr>
              <a:defRPr/>
            </a:lvl1pPr>
          </a:lstStyle>
          <a:p>
            <a:pPr>
              <a:defRPr/>
            </a:pPr>
            <a:fld id="{9E6C3F5E-400C-4AA5-8185-E26CBF2F440C}" type="datetimeFigureOut">
              <a:rPr lang="en-US"/>
              <a:pPr>
                <a:defRPr/>
              </a:pPr>
              <a:t>11/23/2023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21A762B0-9678-43B4-86BF-92BFF84C36A9}" type="slidenum">
              <a:rPr lang="en-US"/>
              <a:pPr>
                <a:defRPr/>
              </a:pPr>
              <a:t>‹N›</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2" name="Title 1"/>
          <p:cNvSpPr>
            <a:spLocks noGrp="1"/>
          </p:cNvSpPr>
          <p:nvPr>
            <p:ph type="title"/>
          </p:nvPr>
        </p:nvSpPr>
        <p:spPr>
          <a:xfrm>
            <a:off x="3867912" y="1298448"/>
            <a:ext cx="7315200" cy="3255264"/>
          </a:xfrm>
        </p:spPr>
        <p:txBody>
          <a:bodyPr anchor="b"/>
          <a:lstStyle>
            <a:lvl1pPr>
              <a:defRPr sz="5900" b="0" spc="-100" baseline="0">
                <a:solidFill>
                  <a:schemeClr val="tx1">
                    <a:lumMod val="65000"/>
                    <a:lumOff val="35000"/>
                  </a:schemeClr>
                </a:solidFill>
              </a:defRPr>
            </a:lvl1pPr>
          </a:lstStyle>
          <a:p>
            <a:r>
              <a:rPr lang="it-IT"/>
              <a:t>Fare clic per modificare lo stile del titolo dello schema</a:t>
            </a:r>
            <a:endParaRPr lang="en-US" dirty="0"/>
          </a:p>
        </p:txBody>
      </p:sp>
      <p:sp>
        <p:nvSpPr>
          <p:cNvPr id="3" name="Text Placeholder 2"/>
          <p:cNvSpPr>
            <a:spLocks noGrp="1"/>
          </p:cNvSpPr>
          <p:nvPr>
            <p:ph type="body" idx="1"/>
          </p:nvPr>
        </p:nvSpPr>
        <p:spPr>
          <a:xfrm>
            <a:off x="3886200" y="4672584"/>
            <a:ext cx="7315200" cy="914400"/>
          </a:xfrm>
        </p:spPr>
        <p:txBody>
          <a:bodyPr anchor="t">
            <a:normAutofit/>
          </a:bodyPr>
          <a:lstStyle>
            <a:lvl1pPr marL="0" indent="0">
              <a:buNone/>
              <a:defRPr sz="2200" cap="none" spc="0" baseline="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it-IT"/>
              <a:t>Fare clic per modificare gli stili del testo dello schema</a:t>
            </a:r>
          </a:p>
        </p:txBody>
      </p:sp>
      <p:sp>
        <p:nvSpPr>
          <p:cNvPr id="4" name="Date Placeholder 3"/>
          <p:cNvSpPr>
            <a:spLocks noGrp="1"/>
          </p:cNvSpPr>
          <p:nvPr>
            <p:ph type="dt" sz="half" idx="10"/>
          </p:nvPr>
        </p:nvSpPr>
        <p:spPr/>
        <p:txBody>
          <a:bodyPr/>
          <a:lstStyle>
            <a:lvl1pPr>
              <a:defRPr/>
            </a:lvl1pPr>
          </a:lstStyle>
          <a:p>
            <a:pPr>
              <a:defRPr/>
            </a:pPr>
            <a:fld id="{4A063A67-9A1F-41AD-BB88-1BF00C1D023B}" type="datetimeFigureOut">
              <a:rPr lang="en-US"/>
              <a:pPr>
                <a:defRPr/>
              </a:pPr>
              <a:t>11/23/2023</a:t>
            </a:fld>
            <a:endParaRPr lang="en-US"/>
          </a:p>
        </p:txBody>
      </p:sp>
      <p:sp>
        <p:nvSpPr>
          <p:cNvPr id="5" name="Footer Placeholder 4"/>
          <p:cNvSpPr>
            <a:spLocks noGrp="1"/>
          </p:cNvSpPr>
          <p:nvPr>
            <p:ph type="ftr" sz="quarter" idx="11"/>
          </p:nvPr>
        </p:nvSpPr>
        <p:spPr/>
        <p:txBody>
          <a:bodyPr/>
          <a:lstStyle>
            <a:lvl1pPr>
              <a:defRPr/>
            </a:lvl1pPr>
          </a:lstStyle>
          <a:p>
            <a:pPr>
              <a:defRPr/>
            </a:pPr>
            <a:endParaRPr lang="en-US"/>
          </a:p>
        </p:txBody>
      </p:sp>
      <p:sp>
        <p:nvSpPr>
          <p:cNvPr id="6" name="Slide Number Placeholder 5"/>
          <p:cNvSpPr>
            <a:spLocks noGrp="1"/>
          </p:cNvSpPr>
          <p:nvPr>
            <p:ph type="sldNum" sz="quarter" idx="12"/>
          </p:nvPr>
        </p:nvSpPr>
        <p:spPr/>
        <p:txBody>
          <a:bodyPr/>
          <a:lstStyle>
            <a:lvl1pPr>
              <a:defRPr/>
            </a:lvl1pPr>
          </a:lstStyle>
          <a:p>
            <a:pPr>
              <a:defRPr/>
            </a:pPr>
            <a:fld id="{5A47AB3F-F425-4950-B09B-83D888217AE6}" type="slidenum">
              <a:rPr lang="en-US"/>
              <a:pPr>
                <a:defRPr/>
              </a:pPr>
              <a:t>‹N›</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a:t>Fare clic per modificare lo stile del titolo dello schema</a:t>
            </a:r>
            <a:endParaRPr lang="en-US" dirty="0"/>
          </a:p>
        </p:txBody>
      </p:sp>
      <p:sp>
        <p:nvSpPr>
          <p:cNvPr id="3" name="Content Placeholder 2"/>
          <p:cNvSpPr>
            <a:spLocks noGrp="1"/>
          </p:cNvSpPr>
          <p:nvPr>
            <p:ph sz="half" idx="1"/>
          </p:nvPr>
        </p:nvSpPr>
        <p:spPr>
          <a:xfrm>
            <a:off x="3867912" y="868680"/>
            <a:ext cx="3474720" cy="512064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Content Placeholder 3"/>
          <p:cNvSpPr>
            <a:spLocks noGrp="1"/>
          </p:cNvSpPr>
          <p:nvPr>
            <p:ph sz="half" idx="2"/>
          </p:nvPr>
        </p:nvSpPr>
        <p:spPr>
          <a:xfrm>
            <a:off x="7818120" y="868680"/>
            <a:ext cx="3474720" cy="512064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5" name="Date Placeholder 3"/>
          <p:cNvSpPr>
            <a:spLocks noGrp="1"/>
          </p:cNvSpPr>
          <p:nvPr>
            <p:ph type="dt" sz="half" idx="10"/>
          </p:nvPr>
        </p:nvSpPr>
        <p:spPr/>
        <p:txBody>
          <a:bodyPr/>
          <a:lstStyle>
            <a:lvl1pPr>
              <a:defRPr/>
            </a:lvl1pPr>
          </a:lstStyle>
          <a:p>
            <a:pPr>
              <a:defRPr/>
            </a:pPr>
            <a:fld id="{3E02D88C-B519-4CD3-83E0-51724E2C99B4}" type="datetimeFigureOut">
              <a:rPr lang="en-US"/>
              <a:pPr>
                <a:defRPr/>
              </a:pPr>
              <a:t>11/23/2023</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76F1D836-94A1-49C3-B558-A2A3DB02B666}" type="slidenum">
              <a:rPr lang="en-US"/>
              <a:pPr>
                <a:defRPr/>
              </a:pPr>
              <a:t>‹N›</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it-IT"/>
              <a:t>Fare clic per modificare lo stile del titolo dello schema</a:t>
            </a:r>
            <a:endParaRPr lang="en-US" dirty="0"/>
          </a:p>
        </p:txBody>
      </p:sp>
      <p:sp>
        <p:nvSpPr>
          <p:cNvPr id="3" name="Text Placeholder 2"/>
          <p:cNvSpPr>
            <a:spLocks noGrp="1"/>
          </p:cNvSpPr>
          <p:nvPr>
            <p:ph type="body" idx="1"/>
          </p:nvPr>
        </p:nvSpPr>
        <p:spPr>
          <a:xfrm>
            <a:off x="3867912" y="1023586"/>
            <a:ext cx="3474720" cy="807720"/>
          </a:xfrm>
        </p:spPr>
        <p:txBody>
          <a:bodyPr anchor="b">
            <a:normAutofit/>
          </a:bodyPr>
          <a:lstStyle>
            <a:lvl1pPr marL="0" indent="0">
              <a:spcBef>
                <a:spcPts val="0"/>
              </a:spcBef>
              <a:buNone/>
              <a:defRPr sz="2000" b="1">
                <a:solidFill>
                  <a:schemeClr val="tx1">
                    <a:lumMod val="65000"/>
                    <a:lumOff val="3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a:t>Fare clic per modificare gli stili del testo dello schema</a:t>
            </a:r>
          </a:p>
        </p:txBody>
      </p:sp>
      <p:sp>
        <p:nvSpPr>
          <p:cNvPr id="4" name="Content Placeholder 3"/>
          <p:cNvSpPr>
            <a:spLocks noGrp="1"/>
          </p:cNvSpPr>
          <p:nvPr>
            <p:ph sz="half" idx="2"/>
          </p:nvPr>
        </p:nvSpPr>
        <p:spPr>
          <a:xfrm>
            <a:off x="3867912" y="1930936"/>
            <a:ext cx="3474720" cy="402336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5" name="Text Placeholder 4"/>
          <p:cNvSpPr>
            <a:spLocks noGrp="1"/>
          </p:cNvSpPr>
          <p:nvPr>
            <p:ph type="body" sz="quarter" idx="3"/>
          </p:nvPr>
        </p:nvSpPr>
        <p:spPr>
          <a:xfrm>
            <a:off x="7818463" y="1023586"/>
            <a:ext cx="3474720" cy="813171"/>
          </a:xfrm>
        </p:spPr>
        <p:txBody>
          <a:bodyPr anchor="b">
            <a:normAutofit/>
          </a:bodyPr>
          <a:lstStyle>
            <a:lvl1pPr marL="0" indent="0">
              <a:spcBef>
                <a:spcPts val="0"/>
              </a:spcBef>
              <a:buNone/>
              <a:defRPr sz="2000" b="1">
                <a:solidFill>
                  <a:schemeClr val="tx1">
                    <a:lumMod val="65000"/>
                    <a:lumOff val="35000"/>
                  </a:schemeClr>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a:t>Fare clic per modificare gli stili del testo dello schema</a:t>
            </a:r>
          </a:p>
        </p:txBody>
      </p:sp>
      <p:sp>
        <p:nvSpPr>
          <p:cNvPr id="6" name="Content Placeholder 5"/>
          <p:cNvSpPr>
            <a:spLocks noGrp="1"/>
          </p:cNvSpPr>
          <p:nvPr>
            <p:ph sz="quarter" idx="4"/>
          </p:nvPr>
        </p:nvSpPr>
        <p:spPr>
          <a:xfrm>
            <a:off x="7818463" y="1930936"/>
            <a:ext cx="3474720" cy="402336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7" name="Date Placeholder 3"/>
          <p:cNvSpPr>
            <a:spLocks noGrp="1"/>
          </p:cNvSpPr>
          <p:nvPr>
            <p:ph type="dt" sz="half" idx="10"/>
          </p:nvPr>
        </p:nvSpPr>
        <p:spPr/>
        <p:txBody>
          <a:bodyPr/>
          <a:lstStyle>
            <a:lvl1pPr>
              <a:defRPr/>
            </a:lvl1pPr>
          </a:lstStyle>
          <a:p>
            <a:pPr>
              <a:defRPr/>
            </a:pPr>
            <a:fld id="{6D924AC8-D9F8-4489-9EC1-32CF58687007}" type="datetimeFigureOut">
              <a:rPr lang="en-US"/>
              <a:pPr>
                <a:defRPr/>
              </a:pPr>
              <a:t>11/23/2023</a:t>
            </a:fld>
            <a:endParaRPr lang="en-US"/>
          </a:p>
        </p:txBody>
      </p:sp>
      <p:sp>
        <p:nvSpPr>
          <p:cNvPr id="8" name="Footer Placeholder 4"/>
          <p:cNvSpPr>
            <a:spLocks noGrp="1"/>
          </p:cNvSpPr>
          <p:nvPr>
            <p:ph type="ftr" sz="quarter" idx="11"/>
          </p:nvPr>
        </p:nvSpPr>
        <p:spPr/>
        <p:txBody>
          <a:bodyPr/>
          <a:lstStyle>
            <a:lvl1pPr>
              <a:defRPr/>
            </a:lvl1pPr>
          </a:lstStyle>
          <a:p>
            <a:pPr>
              <a:defRPr/>
            </a:pPr>
            <a:endParaRPr lang="en-US"/>
          </a:p>
        </p:txBody>
      </p:sp>
      <p:sp>
        <p:nvSpPr>
          <p:cNvPr id="9" name="Slide Number Placeholder 5"/>
          <p:cNvSpPr>
            <a:spLocks noGrp="1"/>
          </p:cNvSpPr>
          <p:nvPr>
            <p:ph type="sldNum" sz="quarter" idx="12"/>
          </p:nvPr>
        </p:nvSpPr>
        <p:spPr/>
        <p:txBody>
          <a:bodyPr/>
          <a:lstStyle>
            <a:lvl1pPr>
              <a:defRPr/>
            </a:lvl1pPr>
          </a:lstStyle>
          <a:p>
            <a:pPr>
              <a:defRPr/>
            </a:pPr>
            <a:fld id="{BFCAC5DC-F7FD-478F-A693-73B458FBE33C}" type="slidenum">
              <a:rPr lang="en-US"/>
              <a:pPr>
                <a:defRPr/>
              </a:pPr>
              <a:t>‹N›</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6" name="Title 5"/>
          <p:cNvSpPr>
            <a:spLocks noGrp="1"/>
          </p:cNvSpPr>
          <p:nvPr>
            <p:ph type="title"/>
          </p:nvPr>
        </p:nvSpPr>
        <p:spPr/>
        <p:txBody>
          <a:bodyPr/>
          <a:lstStyle/>
          <a:p>
            <a:r>
              <a:rPr lang="it-IT"/>
              <a:t>Fare clic per modificare lo stile del titolo dello schema</a:t>
            </a:r>
            <a:endParaRPr lang="en-US" dirty="0"/>
          </a:p>
        </p:txBody>
      </p:sp>
      <p:sp>
        <p:nvSpPr>
          <p:cNvPr id="3" name="Date Placeholder 3"/>
          <p:cNvSpPr>
            <a:spLocks noGrp="1"/>
          </p:cNvSpPr>
          <p:nvPr>
            <p:ph type="dt" sz="half" idx="10"/>
          </p:nvPr>
        </p:nvSpPr>
        <p:spPr/>
        <p:txBody>
          <a:bodyPr/>
          <a:lstStyle>
            <a:lvl1pPr>
              <a:defRPr/>
            </a:lvl1pPr>
          </a:lstStyle>
          <a:p>
            <a:pPr>
              <a:defRPr/>
            </a:pPr>
            <a:fld id="{8FA2BE36-1627-4562-B44F-1C3EE2E23737}" type="datetimeFigureOut">
              <a:rPr lang="en-US"/>
              <a:pPr>
                <a:defRPr/>
              </a:pPr>
              <a:t>11/23/2023</a:t>
            </a:fld>
            <a:endParaRPr lang="en-US"/>
          </a:p>
        </p:txBody>
      </p:sp>
      <p:sp>
        <p:nvSpPr>
          <p:cNvPr id="4" name="Footer Placeholder 4"/>
          <p:cNvSpPr>
            <a:spLocks noGrp="1"/>
          </p:cNvSpPr>
          <p:nvPr>
            <p:ph type="ftr" sz="quarter" idx="11"/>
          </p:nvPr>
        </p:nvSpPr>
        <p:spPr/>
        <p:txBody>
          <a:bodyPr/>
          <a:lstStyle>
            <a:lvl1pPr>
              <a:defRPr/>
            </a:lvl1pPr>
          </a:lstStyle>
          <a:p>
            <a:pPr>
              <a:defRPr/>
            </a:pPr>
            <a:endParaRPr lang="en-US"/>
          </a:p>
        </p:txBody>
      </p:sp>
      <p:sp>
        <p:nvSpPr>
          <p:cNvPr id="5" name="Slide Number Placeholder 5"/>
          <p:cNvSpPr>
            <a:spLocks noGrp="1"/>
          </p:cNvSpPr>
          <p:nvPr>
            <p:ph type="sldNum" sz="quarter" idx="12"/>
          </p:nvPr>
        </p:nvSpPr>
        <p:spPr/>
        <p:txBody>
          <a:bodyPr/>
          <a:lstStyle>
            <a:lvl1pPr>
              <a:defRPr/>
            </a:lvl1pPr>
          </a:lstStyle>
          <a:p>
            <a:pPr>
              <a:defRPr/>
            </a:pPr>
            <a:fld id="{F613E76B-E8E8-4054-AC4D-F94EC6450B9D}" type="slidenum">
              <a:rPr lang="en-US"/>
              <a:pPr>
                <a:defRPr/>
              </a:pPr>
              <a:t>‹N›</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Vuota">
    <p:spTree>
      <p:nvGrpSpPr>
        <p:cNvPr id="1" name=""/>
        <p:cNvGrpSpPr/>
        <p:nvPr/>
      </p:nvGrpSpPr>
      <p:grpSpPr>
        <a:xfrm>
          <a:off x="0" y="0"/>
          <a:ext cx="0" cy="0"/>
          <a:chOff x="0" y="0"/>
          <a:chExt cx="0" cy="0"/>
        </a:xfrm>
      </p:grpSpPr>
      <p:sp>
        <p:nvSpPr>
          <p:cNvPr id="2" name="Date Placeholder 4"/>
          <p:cNvSpPr>
            <a:spLocks noGrp="1"/>
          </p:cNvSpPr>
          <p:nvPr>
            <p:ph type="dt" sz="half" idx="10"/>
          </p:nvPr>
        </p:nvSpPr>
        <p:spPr/>
        <p:txBody>
          <a:bodyPr/>
          <a:lstStyle>
            <a:lvl1pPr>
              <a:defRPr/>
            </a:lvl1pPr>
          </a:lstStyle>
          <a:p>
            <a:pPr>
              <a:defRPr/>
            </a:pPr>
            <a:fld id="{440DA2BF-81A5-47A6-94CE-EC1BDE9A1CB4}" type="datetimeFigureOut">
              <a:rPr lang="en-US"/>
              <a:pPr>
                <a:defRPr/>
              </a:pPr>
              <a:t>11/23/2023</a:t>
            </a:fld>
            <a:endParaRPr lang="en-US"/>
          </a:p>
        </p:txBody>
      </p:sp>
      <p:sp>
        <p:nvSpPr>
          <p:cNvPr id="3" name="Footer Placeholder 5"/>
          <p:cNvSpPr>
            <a:spLocks noGrp="1"/>
          </p:cNvSpPr>
          <p:nvPr>
            <p:ph type="ftr" sz="quarter" idx="11"/>
          </p:nvPr>
        </p:nvSpPr>
        <p:spPr/>
        <p:txBody>
          <a:bodyPr/>
          <a:lstStyle>
            <a:lvl1pPr>
              <a:defRPr/>
            </a:lvl1pPr>
          </a:lstStyle>
          <a:p>
            <a:pPr>
              <a:defRPr/>
            </a:pPr>
            <a:endParaRPr lang="en-US"/>
          </a:p>
        </p:txBody>
      </p:sp>
      <p:sp>
        <p:nvSpPr>
          <p:cNvPr id="4" name="Slide Number Placeholder 6"/>
          <p:cNvSpPr>
            <a:spLocks noGrp="1"/>
          </p:cNvSpPr>
          <p:nvPr>
            <p:ph type="sldNum" sz="quarter" idx="12"/>
          </p:nvPr>
        </p:nvSpPr>
        <p:spPr/>
        <p:txBody>
          <a:bodyPr/>
          <a:lstStyle>
            <a:lvl1pPr>
              <a:defRPr/>
            </a:lvl1pPr>
          </a:lstStyle>
          <a:p>
            <a:pPr>
              <a:defRPr/>
            </a:pPr>
            <a:fld id="{D6A606C7-A6D4-447B-BCA8-BD943F8A7042}" type="slidenum">
              <a:rPr lang="en-US"/>
              <a:pPr>
                <a:defRPr/>
              </a:pPr>
              <a:t>‹N›</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256032" y="1143000"/>
            <a:ext cx="2834640" cy="2377440"/>
          </a:xfrm>
        </p:spPr>
        <p:txBody>
          <a:bodyPr anchor="b"/>
          <a:lstStyle>
            <a:lvl1pPr>
              <a:defRPr sz="3200" b="0" baseline="0"/>
            </a:lvl1pPr>
          </a:lstStyle>
          <a:p>
            <a:r>
              <a:rPr lang="it-IT"/>
              <a:t>Fare clic per modificare lo stile del titolo dello schema</a:t>
            </a:r>
            <a:endParaRPr lang="en-US" dirty="0"/>
          </a:p>
        </p:txBody>
      </p:sp>
      <p:sp>
        <p:nvSpPr>
          <p:cNvPr id="3" name="Content Placeholder 2"/>
          <p:cNvSpPr>
            <a:spLocks noGrp="1"/>
          </p:cNvSpPr>
          <p:nvPr>
            <p:ph idx="1"/>
          </p:nvPr>
        </p:nvSpPr>
        <p:spPr>
          <a:xfrm>
            <a:off x="3867912" y="868680"/>
            <a:ext cx="7315200" cy="5120640"/>
          </a:xfrm>
        </p:spPr>
        <p:txBody>
          <a:bodyPr/>
          <a:lstStyle>
            <a:lvl1pPr>
              <a:defRPr sz="2000"/>
            </a:lvl1pPr>
            <a:lvl2pPr>
              <a:defRPr sz="1800"/>
            </a:lvl2pPr>
            <a:lvl3pPr>
              <a:defRPr sz="1600"/>
            </a:lvl3pPr>
            <a:lvl4pPr>
              <a:defRPr sz="1400"/>
            </a:lvl4pPr>
            <a:lvl5pPr>
              <a:defRPr sz="1400"/>
            </a:lvl5pPr>
            <a:lvl6pPr>
              <a:defRPr sz="1400"/>
            </a:lvl6pPr>
            <a:lvl7pPr>
              <a:defRPr sz="1400"/>
            </a:lvl7pPr>
            <a:lvl8pPr>
              <a:defRPr sz="1400"/>
            </a:lvl8pPr>
            <a:lvl9pPr>
              <a:defRPr sz="1400"/>
            </a:lvl9p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dirty="0"/>
          </a:p>
        </p:txBody>
      </p:sp>
      <p:sp>
        <p:nvSpPr>
          <p:cNvPr id="4" name="Text Placeholder 3"/>
          <p:cNvSpPr>
            <a:spLocks noGrp="1"/>
          </p:cNvSpPr>
          <p:nvPr>
            <p:ph type="body" sz="half" idx="2"/>
          </p:nvPr>
        </p:nvSpPr>
        <p:spPr>
          <a:xfrm>
            <a:off x="256032" y="3494176"/>
            <a:ext cx="2834640" cy="2321990"/>
          </a:xfrm>
        </p:spPr>
        <p:txBody>
          <a:bodyPr anchor="t">
            <a:normAutofit/>
          </a:bodyPr>
          <a:lstStyle>
            <a:lvl1pPr marL="0" indent="0">
              <a:lnSpc>
                <a:spcPct val="100000"/>
              </a:lnSpc>
              <a:buNone/>
              <a:defRPr sz="14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a:t>Fare clic per modificare gli stili del testo dello schema</a:t>
            </a:r>
          </a:p>
        </p:txBody>
      </p:sp>
      <p:sp>
        <p:nvSpPr>
          <p:cNvPr id="5" name="Date Placeholder 3"/>
          <p:cNvSpPr>
            <a:spLocks noGrp="1"/>
          </p:cNvSpPr>
          <p:nvPr>
            <p:ph type="dt" sz="half" idx="10"/>
          </p:nvPr>
        </p:nvSpPr>
        <p:spPr/>
        <p:txBody>
          <a:bodyPr/>
          <a:lstStyle>
            <a:lvl1pPr>
              <a:defRPr/>
            </a:lvl1pPr>
          </a:lstStyle>
          <a:p>
            <a:pPr>
              <a:defRPr/>
            </a:pPr>
            <a:fld id="{6E24CF95-4D40-4E33-9EF4-4A9F996459DA}" type="datetimeFigureOut">
              <a:rPr lang="en-US"/>
              <a:pPr>
                <a:defRPr/>
              </a:pPr>
              <a:t>11/23/2023</a:t>
            </a:fld>
            <a:endParaRPr lang="en-US"/>
          </a:p>
        </p:txBody>
      </p:sp>
      <p:sp>
        <p:nvSpPr>
          <p:cNvPr id="6" name="Footer Placeholder 4"/>
          <p:cNvSpPr>
            <a:spLocks noGrp="1"/>
          </p:cNvSpPr>
          <p:nvPr>
            <p:ph type="ftr" sz="quarter" idx="11"/>
          </p:nvPr>
        </p:nvSpPr>
        <p:spPr/>
        <p:txBody>
          <a:bodyPr/>
          <a:lstStyle>
            <a:lvl1pPr>
              <a:defRPr/>
            </a:lvl1pPr>
          </a:lstStyle>
          <a:p>
            <a:pPr>
              <a:defRPr/>
            </a:pPr>
            <a:endParaRPr lang="en-US"/>
          </a:p>
        </p:txBody>
      </p:sp>
      <p:sp>
        <p:nvSpPr>
          <p:cNvPr id="7" name="Slide Number Placeholder 5"/>
          <p:cNvSpPr>
            <a:spLocks noGrp="1"/>
          </p:cNvSpPr>
          <p:nvPr>
            <p:ph type="sldNum" sz="quarter" idx="12"/>
          </p:nvPr>
        </p:nvSpPr>
        <p:spPr/>
        <p:txBody>
          <a:bodyPr/>
          <a:lstStyle>
            <a:lvl1pPr>
              <a:defRPr/>
            </a:lvl1pPr>
          </a:lstStyle>
          <a:p>
            <a:pPr>
              <a:defRPr/>
            </a:pPr>
            <a:fld id="{FA1470C6-DE27-4090-86E5-CDC00F7C6541}" type="slidenum">
              <a:rPr lang="en-US"/>
              <a:pPr>
                <a:defRPr/>
              </a:pPr>
              <a:t>‹N›</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256032" y="1143000"/>
            <a:ext cx="2834640" cy="2377440"/>
          </a:xfrm>
        </p:spPr>
        <p:txBody>
          <a:bodyPr anchor="b"/>
          <a:lstStyle>
            <a:lvl1pPr>
              <a:defRPr sz="3200" b="0"/>
            </a:lvl1pPr>
          </a:lstStyle>
          <a:p>
            <a:r>
              <a:rPr lang="it-IT"/>
              <a:t>Fare clic per modificare lo stile del titolo dello schema</a:t>
            </a:r>
            <a:endParaRPr lang="en-US" dirty="0"/>
          </a:p>
        </p:txBody>
      </p:sp>
      <p:sp>
        <p:nvSpPr>
          <p:cNvPr id="3" name="Picture Placeholder 2"/>
          <p:cNvSpPr>
            <a:spLocks noGrp="1" noChangeAspect="1"/>
          </p:cNvSpPr>
          <p:nvPr>
            <p:ph type="pic" idx="1"/>
          </p:nvPr>
        </p:nvSpPr>
        <p:spPr>
          <a:xfrm>
            <a:off x="3570644" y="767419"/>
            <a:ext cx="8115230" cy="5330952"/>
          </a:xfrm>
          <a:solidFill>
            <a:schemeClr val="bg1">
              <a:lumMod val="75000"/>
            </a:schemeClr>
          </a:solidFill>
        </p:spPr>
        <p:txBody>
          <a:bodyPr rtlCol="0" anchor="t">
            <a:normAutofit/>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r>
              <a:rPr lang="it-IT" noProof="0"/>
              <a:t>Fare clic sull'icona per inserire un'immagine</a:t>
            </a:r>
            <a:endParaRPr lang="en-US" noProof="0" dirty="0"/>
          </a:p>
        </p:txBody>
      </p:sp>
      <p:sp>
        <p:nvSpPr>
          <p:cNvPr id="4" name="Text Placeholder 3"/>
          <p:cNvSpPr>
            <a:spLocks noGrp="1"/>
          </p:cNvSpPr>
          <p:nvPr>
            <p:ph type="body" sz="half" idx="2"/>
          </p:nvPr>
        </p:nvSpPr>
        <p:spPr>
          <a:xfrm>
            <a:off x="256032" y="3493008"/>
            <a:ext cx="2834640" cy="2322576"/>
          </a:xfrm>
        </p:spPr>
        <p:txBody>
          <a:bodyPr anchor="t">
            <a:normAutofit/>
          </a:bodyPr>
          <a:lstStyle>
            <a:lvl1pPr marL="0" indent="0">
              <a:lnSpc>
                <a:spcPct val="100000"/>
              </a:lnSpc>
              <a:buNone/>
              <a:defRPr sz="1400">
                <a:solidFill>
                  <a:srgbClr val="FFFFFF"/>
                </a:solidFill>
              </a:defRPr>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a:t>Fare clic per modificare gli stili del testo dello schema</a:t>
            </a:r>
          </a:p>
        </p:txBody>
      </p:sp>
      <p:sp>
        <p:nvSpPr>
          <p:cNvPr id="5" name="Date Placeholder 7"/>
          <p:cNvSpPr>
            <a:spLocks noGrp="1"/>
          </p:cNvSpPr>
          <p:nvPr>
            <p:ph type="dt" sz="half" idx="10"/>
          </p:nvPr>
        </p:nvSpPr>
        <p:spPr/>
        <p:txBody>
          <a:bodyPr/>
          <a:lstStyle>
            <a:lvl1pPr>
              <a:defRPr/>
            </a:lvl1pPr>
          </a:lstStyle>
          <a:p>
            <a:pPr>
              <a:defRPr/>
            </a:pPr>
            <a:fld id="{AFFC084A-BC78-4399-8993-51DFF03FE69D}" type="datetimeFigureOut">
              <a:rPr lang="en-US"/>
              <a:pPr>
                <a:defRPr/>
              </a:pPr>
              <a:t>11/23/2023</a:t>
            </a:fld>
            <a:endParaRPr lang="en-US"/>
          </a:p>
        </p:txBody>
      </p:sp>
      <p:sp>
        <p:nvSpPr>
          <p:cNvPr id="6" name="Footer Placeholder 8"/>
          <p:cNvSpPr>
            <a:spLocks noGrp="1"/>
          </p:cNvSpPr>
          <p:nvPr>
            <p:ph type="ftr" sz="quarter" idx="11"/>
          </p:nvPr>
        </p:nvSpPr>
        <p:spPr>
          <a:xfrm>
            <a:off x="3498850" y="6356350"/>
            <a:ext cx="5911850" cy="365125"/>
          </a:xfrm>
        </p:spPr>
        <p:txBody>
          <a:bodyPr/>
          <a:lstStyle>
            <a:lvl1pPr>
              <a:defRPr/>
            </a:lvl1pPr>
          </a:lstStyle>
          <a:p>
            <a:pPr>
              <a:defRPr/>
            </a:pPr>
            <a:endParaRPr lang="en-US"/>
          </a:p>
        </p:txBody>
      </p:sp>
      <p:sp>
        <p:nvSpPr>
          <p:cNvPr id="7" name="Slide Number Placeholder 9"/>
          <p:cNvSpPr>
            <a:spLocks noGrp="1"/>
          </p:cNvSpPr>
          <p:nvPr>
            <p:ph type="sldNum" sz="quarter" idx="12"/>
          </p:nvPr>
        </p:nvSpPr>
        <p:spPr/>
        <p:txBody>
          <a:bodyPr/>
          <a:lstStyle>
            <a:lvl1pPr>
              <a:defRPr/>
            </a:lvl1pPr>
          </a:lstStyle>
          <a:p>
            <a:pPr>
              <a:defRPr/>
            </a:pPr>
            <a:fld id="{671E65B6-2370-426D-A9CA-2B59ABBC5283}" type="slidenum">
              <a:rPr lang="en-US"/>
              <a:pPr>
                <a:defRPr/>
              </a:pPr>
              <a:t>‹N›</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7" name="Rectangle 6"/>
          <p:cNvSpPr/>
          <p:nvPr/>
        </p:nvSpPr>
        <p:spPr>
          <a:xfrm>
            <a:off x="0" y="758825"/>
            <a:ext cx="3443288" cy="5330825"/>
          </a:xfrm>
          <a:prstGeom prst="rect">
            <a:avLst/>
          </a:prstGeom>
          <a:solidFill>
            <a:schemeClr val="accent1"/>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2" name="Title Placeholder 1"/>
          <p:cNvSpPr>
            <a:spLocks noGrp="1"/>
          </p:cNvSpPr>
          <p:nvPr>
            <p:ph type="title"/>
          </p:nvPr>
        </p:nvSpPr>
        <p:spPr>
          <a:xfrm>
            <a:off x="252413" y="1123950"/>
            <a:ext cx="2947987" cy="4600575"/>
          </a:xfrm>
          <a:prstGeom prst="rect">
            <a:avLst/>
          </a:prstGeom>
        </p:spPr>
        <p:txBody>
          <a:bodyPr vert="horz" lIns="91440" tIns="45720" rIns="91440" bIns="45720" rtlCol="0" anchor="ctr">
            <a:normAutofit/>
          </a:bodyPr>
          <a:lstStyle/>
          <a:p>
            <a:r>
              <a:rPr lang="it-IT"/>
              <a:t>Fare clic per modificare lo stile del titolo dello schema</a:t>
            </a:r>
            <a:endParaRPr lang="en-US" dirty="0"/>
          </a:p>
        </p:txBody>
      </p:sp>
      <p:sp>
        <p:nvSpPr>
          <p:cNvPr id="38" name="Rectangle 37"/>
          <p:cNvSpPr/>
          <p:nvPr/>
        </p:nvSpPr>
        <p:spPr>
          <a:xfrm>
            <a:off x="11815763" y="758825"/>
            <a:ext cx="384175" cy="5330825"/>
          </a:xfrm>
          <a:prstGeom prst="rect">
            <a:avLst/>
          </a:prstGeom>
          <a:solidFill>
            <a:srgbClr val="C8C8C8">
              <a:alpha val="49804"/>
            </a:srgbClr>
          </a:solidFill>
          <a:ln>
            <a:noFill/>
          </a:ln>
        </p:spPr>
        <p:style>
          <a:lnRef idx="2">
            <a:schemeClr val="accent1">
              <a:shade val="50000"/>
            </a:schemeClr>
          </a:lnRef>
          <a:fillRef idx="1">
            <a:schemeClr val="accent1"/>
          </a:fillRef>
          <a:effectRef idx="0">
            <a:schemeClr val="accent1"/>
          </a:effectRef>
          <a:fontRef idx="minor">
            <a:schemeClr val="lt1"/>
          </a:fontRef>
        </p:style>
      </p:sp>
      <p:sp>
        <p:nvSpPr>
          <p:cNvPr id="1029" name="Text Placeholder 2"/>
          <p:cNvSpPr>
            <a:spLocks noGrp="1"/>
          </p:cNvSpPr>
          <p:nvPr>
            <p:ph type="body" idx="1"/>
          </p:nvPr>
        </p:nvSpPr>
        <p:spPr bwMode="auto">
          <a:xfrm>
            <a:off x="3868738" y="863600"/>
            <a:ext cx="7315200" cy="5121275"/>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it-IT"/>
              <a:t>Fare clic per modificare gli stili del testo dello schema</a:t>
            </a:r>
          </a:p>
          <a:p>
            <a:pPr lvl="1"/>
            <a:r>
              <a:rPr lang="it-IT"/>
              <a:t>Secondo livello</a:t>
            </a:r>
          </a:p>
          <a:p>
            <a:pPr lvl="2"/>
            <a:r>
              <a:rPr lang="it-IT"/>
              <a:t>Terzo livello</a:t>
            </a:r>
          </a:p>
          <a:p>
            <a:pPr lvl="3"/>
            <a:r>
              <a:rPr lang="it-IT"/>
              <a:t>Quarto livello</a:t>
            </a:r>
          </a:p>
          <a:p>
            <a:pPr lvl="4"/>
            <a:r>
              <a:rPr lang="it-IT"/>
              <a:t>Quinto livello</a:t>
            </a:r>
            <a:endParaRPr lang="en-US"/>
          </a:p>
        </p:txBody>
      </p:sp>
      <p:sp>
        <p:nvSpPr>
          <p:cNvPr id="4" name="Date Placeholder 3"/>
          <p:cNvSpPr>
            <a:spLocks noGrp="1"/>
          </p:cNvSpPr>
          <p:nvPr>
            <p:ph type="dt" sz="half" idx="2"/>
          </p:nvPr>
        </p:nvSpPr>
        <p:spPr>
          <a:xfrm>
            <a:off x="261938" y="6356350"/>
            <a:ext cx="2743200" cy="365125"/>
          </a:xfrm>
          <a:prstGeom prst="rect">
            <a:avLst/>
          </a:prstGeom>
        </p:spPr>
        <p:txBody>
          <a:bodyPr vert="horz" lIns="91440" tIns="45720" rIns="91440" bIns="45720" rtlCol="0" anchor="ctr"/>
          <a:lstStyle>
            <a:lvl1pPr algn="l" fontAlgn="auto">
              <a:spcBef>
                <a:spcPts val="0"/>
              </a:spcBef>
              <a:spcAft>
                <a:spcPts val="0"/>
              </a:spcAft>
              <a:defRPr sz="1100">
                <a:solidFill>
                  <a:schemeClr val="tx1">
                    <a:lumMod val="50000"/>
                    <a:lumOff val="50000"/>
                  </a:schemeClr>
                </a:solidFill>
                <a:latin typeface="+mn-lt"/>
                <a:cs typeface="+mn-cs"/>
              </a:defRPr>
            </a:lvl1pPr>
          </a:lstStyle>
          <a:p>
            <a:pPr>
              <a:defRPr/>
            </a:pPr>
            <a:fld id="{009F2D5A-FB9A-4632-AF35-AA1CE90FE57B}" type="datetimeFigureOut">
              <a:rPr lang="en-US"/>
              <a:pPr>
                <a:defRPr/>
              </a:pPr>
              <a:t>11/23/2023</a:t>
            </a:fld>
            <a:endParaRPr lang="en-US"/>
          </a:p>
        </p:txBody>
      </p:sp>
      <p:sp>
        <p:nvSpPr>
          <p:cNvPr id="5" name="Footer Placeholder 4"/>
          <p:cNvSpPr>
            <a:spLocks noGrp="1"/>
          </p:cNvSpPr>
          <p:nvPr>
            <p:ph type="ftr" sz="quarter" idx="3"/>
          </p:nvPr>
        </p:nvSpPr>
        <p:spPr>
          <a:xfrm>
            <a:off x="3868738" y="6356350"/>
            <a:ext cx="5911850" cy="365125"/>
          </a:xfrm>
          <a:prstGeom prst="rect">
            <a:avLst/>
          </a:prstGeom>
        </p:spPr>
        <p:txBody>
          <a:bodyPr vert="horz" lIns="91440" tIns="45720" rIns="91440" bIns="45720" rtlCol="0" anchor="ctr"/>
          <a:lstStyle>
            <a:lvl1pPr algn="l" fontAlgn="auto">
              <a:spcBef>
                <a:spcPts val="0"/>
              </a:spcBef>
              <a:spcAft>
                <a:spcPts val="0"/>
              </a:spcAft>
              <a:defRPr sz="1100">
                <a:solidFill>
                  <a:schemeClr val="tx1">
                    <a:lumMod val="50000"/>
                    <a:lumOff val="50000"/>
                  </a:schemeClr>
                </a:solidFill>
                <a:latin typeface="+mn-lt"/>
                <a:cs typeface="+mn-cs"/>
              </a:defRPr>
            </a:lvl1pPr>
          </a:lstStyle>
          <a:p>
            <a:pPr>
              <a:defRPr/>
            </a:pPr>
            <a:endParaRPr lang="en-US"/>
          </a:p>
        </p:txBody>
      </p:sp>
      <p:sp>
        <p:nvSpPr>
          <p:cNvPr id="6" name="Slide Number Placeholder 5"/>
          <p:cNvSpPr>
            <a:spLocks noGrp="1"/>
          </p:cNvSpPr>
          <p:nvPr>
            <p:ph type="sldNum" sz="quarter" idx="4"/>
          </p:nvPr>
        </p:nvSpPr>
        <p:spPr>
          <a:xfrm>
            <a:off x="10634663" y="6356350"/>
            <a:ext cx="1530350" cy="365125"/>
          </a:xfrm>
          <a:prstGeom prst="rect">
            <a:avLst/>
          </a:prstGeom>
        </p:spPr>
        <p:txBody>
          <a:bodyPr vert="horz" lIns="91440" tIns="45720" rIns="91440" bIns="45720" rtlCol="0" anchor="ctr"/>
          <a:lstStyle>
            <a:lvl1pPr algn="r" fontAlgn="auto">
              <a:spcBef>
                <a:spcPts val="0"/>
              </a:spcBef>
              <a:spcAft>
                <a:spcPts val="0"/>
              </a:spcAft>
              <a:defRPr sz="1200" b="1">
                <a:solidFill>
                  <a:schemeClr val="accent1"/>
                </a:solidFill>
                <a:latin typeface="+mn-lt"/>
                <a:cs typeface="+mn-cs"/>
              </a:defRPr>
            </a:lvl1pPr>
          </a:lstStyle>
          <a:p>
            <a:pPr>
              <a:defRPr/>
            </a:pPr>
            <a:fld id="{441E2263-EC47-4794-ABC9-B792B9F55EE2}" type="slidenum">
              <a:rPr lang="en-US"/>
              <a:pPr>
                <a:defRPr/>
              </a:pPr>
              <a:t>‹N›</a:t>
            </a:fld>
            <a:endParaRPr lang="en-US"/>
          </a:p>
        </p:txBody>
      </p:sp>
    </p:spTree>
  </p:cSld>
  <p:clrMap bg1="lt1" tx1="dk1" bg2="lt2" tx2="dk2" accent1="accent1" accent2="accent2" accent3="accent3" accent4="accent4" accent5="accent5" accent6="accent6" hlink="hlink" folHlink="folHlink"/>
  <p:sldLayoutIdLst>
    <p:sldLayoutId id="2147483852" r:id="rId1"/>
    <p:sldLayoutId id="2147483851" r:id="rId2"/>
    <p:sldLayoutId id="2147483850" r:id="rId3"/>
    <p:sldLayoutId id="2147483849" r:id="rId4"/>
    <p:sldLayoutId id="2147483848" r:id="rId5"/>
    <p:sldLayoutId id="2147483847" r:id="rId6"/>
    <p:sldLayoutId id="2147483853" r:id="rId7"/>
    <p:sldLayoutId id="2147483846" r:id="rId8"/>
    <p:sldLayoutId id="2147483854" r:id="rId9"/>
    <p:sldLayoutId id="2147483845" r:id="rId10"/>
    <p:sldLayoutId id="2147483844" r:id="rId11"/>
  </p:sldLayoutIdLst>
  <p:hf sldNum="0" hdr="0" ftr="0" dt="0"/>
  <p:txStyles>
    <p:titleStyle>
      <a:lvl1pPr algn="l" rtl="0" eaLnBrk="0" fontAlgn="base" hangingPunct="0">
        <a:lnSpc>
          <a:spcPct val="90000"/>
        </a:lnSpc>
        <a:spcBef>
          <a:spcPct val="0"/>
        </a:spcBef>
        <a:spcAft>
          <a:spcPct val="0"/>
        </a:spcAft>
        <a:defRPr sz="3600" kern="1200" spc="-60">
          <a:solidFill>
            <a:srgbClr val="FFFFFF"/>
          </a:solidFill>
          <a:latin typeface="+mj-lt"/>
          <a:ea typeface="+mj-ea"/>
          <a:cs typeface="+mj-cs"/>
        </a:defRPr>
      </a:lvl1pPr>
      <a:lvl2pPr algn="l" rtl="0" eaLnBrk="0" fontAlgn="base" hangingPunct="0">
        <a:lnSpc>
          <a:spcPct val="90000"/>
        </a:lnSpc>
        <a:spcBef>
          <a:spcPct val="0"/>
        </a:spcBef>
        <a:spcAft>
          <a:spcPct val="0"/>
        </a:spcAft>
        <a:defRPr sz="3600">
          <a:solidFill>
            <a:srgbClr val="FFFFFF"/>
          </a:solidFill>
          <a:latin typeface="Corbel" pitchFamily="34" charset="0"/>
        </a:defRPr>
      </a:lvl2pPr>
      <a:lvl3pPr algn="l" rtl="0" eaLnBrk="0" fontAlgn="base" hangingPunct="0">
        <a:lnSpc>
          <a:spcPct val="90000"/>
        </a:lnSpc>
        <a:spcBef>
          <a:spcPct val="0"/>
        </a:spcBef>
        <a:spcAft>
          <a:spcPct val="0"/>
        </a:spcAft>
        <a:defRPr sz="3600">
          <a:solidFill>
            <a:srgbClr val="FFFFFF"/>
          </a:solidFill>
          <a:latin typeface="Corbel" pitchFamily="34" charset="0"/>
        </a:defRPr>
      </a:lvl3pPr>
      <a:lvl4pPr algn="l" rtl="0" eaLnBrk="0" fontAlgn="base" hangingPunct="0">
        <a:lnSpc>
          <a:spcPct val="90000"/>
        </a:lnSpc>
        <a:spcBef>
          <a:spcPct val="0"/>
        </a:spcBef>
        <a:spcAft>
          <a:spcPct val="0"/>
        </a:spcAft>
        <a:defRPr sz="3600">
          <a:solidFill>
            <a:srgbClr val="FFFFFF"/>
          </a:solidFill>
          <a:latin typeface="Corbel" pitchFamily="34" charset="0"/>
        </a:defRPr>
      </a:lvl4pPr>
      <a:lvl5pPr algn="l" rtl="0" eaLnBrk="0" fontAlgn="base" hangingPunct="0">
        <a:lnSpc>
          <a:spcPct val="90000"/>
        </a:lnSpc>
        <a:spcBef>
          <a:spcPct val="0"/>
        </a:spcBef>
        <a:spcAft>
          <a:spcPct val="0"/>
        </a:spcAft>
        <a:defRPr sz="3600">
          <a:solidFill>
            <a:srgbClr val="FFFFFF"/>
          </a:solidFill>
          <a:latin typeface="Corbel" pitchFamily="34" charset="0"/>
        </a:defRPr>
      </a:lvl5pPr>
      <a:lvl6pPr marL="457200" algn="l" rtl="0" fontAlgn="base">
        <a:lnSpc>
          <a:spcPct val="90000"/>
        </a:lnSpc>
        <a:spcBef>
          <a:spcPct val="0"/>
        </a:spcBef>
        <a:spcAft>
          <a:spcPct val="0"/>
        </a:spcAft>
        <a:defRPr sz="3600">
          <a:solidFill>
            <a:srgbClr val="FFFFFF"/>
          </a:solidFill>
          <a:latin typeface="Corbel" pitchFamily="34" charset="0"/>
        </a:defRPr>
      </a:lvl6pPr>
      <a:lvl7pPr marL="914400" algn="l" rtl="0" fontAlgn="base">
        <a:lnSpc>
          <a:spcPct val="90000"/>
        </a:lnSpc>
        <a:spcBef>
          <a:spcPct val="0"/>
        </a:spcBef>
        <a:spcAft>
          <a:spcPct val="0"/>
        </a:spcAft>
        <a:defRPr sz="3600">
          <a:solidFill>
            <a:srgbClr val="FFFFFF"/>
          </a:solidFill>
          <a:latin typeface="Corbel" pitchFamily="34" charset="0"/>
        </a:defRPr>
      </a:lvl7pPr>
      <a:lvl8pPr marL="1371600" algn="l" rtl="0" fontAlgn="base">
        <a:lnSpc>
          <a:spcPct val="90000"/>
        </a:lnSpc>
        <a:spcBef>
          <a:spcPct val="0"/>
        </a:spcBef>
        <a:spcAft>
          <a:spcPct val="0"/>
        </a:spcAft>
        <a:defRPr sz="3600">
          <a:solidFill>
            <a:srgbClr val="FFFFFF"/>
          </a:solidFill>
          <a:latin typeface="Corbel" pitchFamily="34" charset="0"/>
        </a:defRPr>
      </a:lvl8pPr>
      <a:lvl9pPr marL="1828800" algn="l" rtl="0" fontAlgn="base">
        <a:lnSpc>
          <a:spcPct val="90000"/>
        </a:lnSpc>
        <a:spcBef>
          <a:spcPct val="0"/>
        </a:spcBef>
        <a:spcAft>
          <a:spcPct val="0"/>
        </a:spcAft>
        <a:defRPr sz="3600">
          <a:solidFill>
            <a:srgbClr val="FFFFFF"/>
          </a:solidFill>
          <a:latin typeface="Corbel" pitchFamily="34" charset="0"/>
        </a:defRPr>
      </a:lvl9pPr>
    </p:titleStyle>
    <p:bodyStyle>
      <a:lvl1pPr marL="182563" indent="-182563" algn="l" rtl="0" eaLnBrk="0" fontAlgn="base" hangingPunct="0">
        <a:lnSpc>
          <a:spcPct val="90000"/>
        </a:lnSpc>
        <a:spcBef>
          <a:spcPts val="1200"/>
        </a:spcBef>
        <a:spcAft>
          <a:spcPct val="0"/>
        </a:spcAft>
        <a:buClr>
          <a:schemeClr val="accent1"/>
        </a:buClr>
        <a:buFont typeface="Wingdings 2" pitchFamily="18" charset="2"/>
        <a:buChar char=""/>
        <a:defRPr sz="2000" kern="1200">
          <a:solidFill>
            <a:srgbClr val="595959"/>
          </a:solidFill>
          <a:latin typeface="+mn-lt"/>
          <a:ea typeface="+mn-ea"/>
          <a:cs typeface="+mn-cs"/>
        </a:defRPr>
      </a:lvl1pPr>
      <a:lvl2pPr marL="685800" indent="-182563" algn="l" rtl="0" eaLnBrk="0" fontAlgn="base" hangingPunct="0">
        <a:lnSpc>
          <a:spcPct val="90000"/>
        </a:lnSpc>
        <a:spcBef>
          <a:spcPts val="250"/>
        </a:spcBef>
        <a:spcAft>
          <a:spcPts val="250"/>
        </a:spcAft>
        <a:buClr>
          <a:schemeClr val="accent1"/>
        </a:buClr>
        <a:buFont typeface="Wingdings 2" pitchFamily="18" charset="2"/>
        <a:buChar char=""/>
        <a:defRPr kern="1200">
          <a:solidFill>
            <a:srgbClr val="595959"/>
          </a:solidFill>
          <a:latin typeface="+mn-lt"/>
          <a:ea typeface="+mn-ea"/>
          <a:cs typeface="+mn-cs"/>
        </a:defRPr>
      </a:lvl2pPr>
      <a:lvl3pPr marL="1143000" indent="-182563" algn="l" rtl="0" eaLnBrk="0" fontAlgn="base" hangingPunct="0">
        <a:lnSpc>
          <a:spcPct val="90000"/>
        </a:lnSpc>
        <a:spcBef>
          <a:spcPts val="250"/>
        </a:spcBef>
        <a:spcAft>
          <a:spcPts val="250"/>
        </a:spcAft>
        <a:buClr>
          <a:schemeClr val="accent1"/>
        </a:buClr>
        <a:buFont typeface="Wingdings 2" pitchFamily="18" charset="2"/>
        <a:buChar char=""/>
        <a:defRPr sz="1600" kern="1200">
          <a:solidFill>
            <a:srgbClr val="595959"/>
          </a:solidFill>
          <a:latin typeface="+mn-lt"/>
          <a:ea typeface="+mn-ea"/>
          <a:cs typeface="+mn-cs"/>
        </a:defRPr>
      </a:lvl3pPr>
      <a:lvl4pPr marL="1600200" indent="-182563" algn="l" rtl="0" eaLnBrk="0" fontAlgn="base" hangingPunct="0">
        <a:lnSpc>
          <a:spcPct val="90000"/>
        </a:lnSpc>
        <a:spcBef>
          <a:spcPts val="250"/>
        </a:spcBef>
        <a:spcAft>
          <a:spcPts val="250"/>
        </a:spcAft>
        <a:buClr>
          <a:schemeClr val="accent1"/>
        </a:buClr>
        <a:buFont typeface="Wingdings 2" pitchFamily="18" charset="2"/>
        <a:buChar char=""/>
        <a:defRPr sz="1400" kern="1200">
          <a:solidFill>
            <a:srgbClr val="595959"/>
          </a:solidFill>
          <a:latin typeface="+mn-lt"/>
          <a:ea typeface="+mn-ea"/>
          <a:cs typeface="+mn-cs"/>
        </a:defRPr>
      </a:lvl4pPr>
      <a:lvl5pPr marL="2057400" indent="-182563" algn="l" rtl="0" eaLnBrk="0" fontAlgn="base" hangingPunct="0">
        <a:lnSpc>
          <a:spcPct val="90000"/>
        </a:lnSpc>
        <a:spcBef>
          <a:spcPts val="250"/>
        </a:spcBef>
        <a:spcAft>
          <a:spcPts val="250"/>
        </a:spcAft>
        <a:buClr>
          <a:schemeClr val="accent1"/>
        </a:buClr>
        <a:buFont typeface="Wingdings 2" pitchFamily="18" charset="2"/>
        <a:buChar char=""/>
        <a:defRPr sz="1400" kern="1200">
          <a:solidFill>
            <a:srgbClr val="595959"/>
          </a:solidFill>
          <a:latin typeface="+mn-lt"/>
          <a:ea typeface="+mn-ea"/>
          <a:cs typeface="+mn-cs"/>
        </a:defRPr>
      </a:lvl5pPr>
      <a:lvl6pPr marL="25146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6pPr>
      <a:lvl7pPr marL="29718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7pPr>
      <a:lvl8pPr marL="34290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8pPr>
      <a:lvl9pPr marL="3886200" indent="-228600" algn="l" defTabSz="914400" rtl="0" eaLnBrk="1" latinLnBrk="0" hangingPunct="1">
        <a:lnSpc>
          <a:spcPct val="90000"/>
        </a:lnSpc>
        <a:spcBef>
          <a:spcPts val="250"/>
        </a:spcBef>
        <a:spcAft>
          <a:spcPts val="250"/>
        </a:spcAft>
        <a:buClr>
          <a:schemeClr val="accent1"/>
        </a:buClr>
        <a:buFont typeface="Wingdings 2" pitchFamily="18" charset="2"/>
        <a:buChar char=""/>
        <a:defRPr sz="1400" kern="1200">
          <a:solidFill>
            <a:schemeClr val="tx1">
              <a:lumMod val="65000"/>
              <a:lumOff val="35000"/>
            </a:schemeClr>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846138" y="2079625"/>
            <a:ext cx="7315200" cy="2384425"/>
          </a:xfrm>
        </p:spPr>
        <p:txBody>
          <a:bodyPr wrap="square" numCol="1" anchorCtr="0" compatLnSpc="1">
            <a:prstTxWarp prst="textNoShape">
              <a:avLst/>
            </a:prstTxWarp>
            <a:normAutofit fontScale="90000"/>
          </a:bodyPr>
          <a:lstStyle/>
          <a:p>
            <a:pPr algn="ctr" eaLnBrk="1" hangingPunct="1">
              <a:defRPr/>
            </a:pPr>
            <a:r>
              <a:rPr lang="it-IT" sz="1800" b="1" dirty="0"/>
              <a:t>Azienda USL Toscana nord ovest</a:t>
            </a:r>
            <a:br>
              <a:rPr lang="it-IT" sz="1800" b="1" dirty="0"/>
            </a:br>
            <a:r>
              <a:rPr lang="it-IT" sz="1800" b="1" dirty="0"/>
              <a:t>Giornata  della Trasparenza</a:t>
            </a:r>
            <a:br>
              <a:rPr lang="it-IT" sz="1800" b="1" dirty="0"/>
            </a:br>
            <a:br>
              <a:rPr lang="it-IT" sz="1800" b="1" dirty="0"/>
            </a:br>
            <a:br>
              <a:rPr lang="it-IT" sz="1800" b="1" dirty="0"/>
            </a:br>
            <a:br>
              <a:rPr lang="it-IT" sz="1800" b="1" dirty="0"/>
            </a:br>
            <a:br>
              <a:rPr lang="it-IT" sz="1800" b="1" dirty="0"/>
            </a:br>
            <a:br>
              <a:rPr lang="it-IT" sz="3200" b="1" dirty="0"/>
            </a:br>
            <a:r>
              <a:rPr lang="it-IT" sz="1800" dirty="0">
                <a:solidFill>
                  <a:srgbClr val="000000"/>
                </a:solidFill>
                <a:latin typeface="tahoma" pitchFamily="34" charset="0"/>
              </a:rPr>
              <a:t>LA GIORNATA DELLA TRASPARENZA – IL PIAO:</a:t>
            </a:r>
            <a:br>
              <a:rPr lang="it-IT" sz="1800" dirty="0">
                <a:solidFill>
                  <a:srgbClr val="000000"/>
                </a:solidFill>
                <a:latin typeface="tahoma" pitchFamily="34" charset="0"/>
              </a:rPr>
            </a:br>
            <a:r>
              <a:rPr lang="it-IT" sz="1800" dirty="0">
                <a:solidFill>
                  <a:srgbClr val="000000"/>
                </a:solidFill>
                <a:latin typeface="tahoma" pitchFamily="34" charset="0"/>
              </a:rPr>
              <a:t>SEMPLIFICAZIONE DELLE ATTIVITA’, QUALITA’, TRASPARENZA DEI SERVIZI E MISURE ANTICORRUZIONE NELLA ASL TOSCANA NORD OVEST</a:t>
            </a:r>
            <a:br>
              <a:rPr lang="it-IT" sz="1800" b="1" dirty="0"/>
            </a:br>
            <a:br>
              <a:rPr lang="it-IT" sz="1800" b="1" dirty="0"/>
            </a:br>
            <a:br>
              <a:rPr lang="it-IT" sz="1800" b="1" dirty="0"/>
            </a:br>
            <a:br>
              <a:rPr lang="it-IT" sz="1800" b="1" dirty="0"/>
            </a:br>
            <a:br>
              <a:rPr lang="it-IT" sz="1800" b="1" dirty="0"/>
            </a:br>
            <a:endParaRPr lang="it-IT" sz="1800" b="1" dirty="0"/>
          </a:p>
        </p:txBody>
      </p:sp>
      <p:sp>
        <p:nvSpPr>
          <p:cNvPr id="3" name="Sottotitolo 2"/>
          <p:cNvSpPr>
            <a:spLocks noGrp="1"/>
          </p:cNvSpPr>
          <p:nvPr>
            <p:ph type="subTitle" idx="1"/>
          </p:nvPr>
        </p:nvSpPr>
        <p:spPr>
          <a:xfrm>
            <a:off x="1100138" y="4670425"/>
            <a:ext cx="7315200" cy="914400"/>
          </a:xfrm>
        </p:spPr>
        <p:txBody>
          <a:bodyPr rtlCol="0"/>
          <a:lstStyle/>
          <a:p>
            <a:pPr algn="ctr" eaLnBrk="1" fontAlgn="auto" hangingPunct="1">
              <a:spcAft>
                <a:spcPts val="0"/>
              </a:spcAft>
              <a:defRPr/>
            </a:pPr>
            <a:r>
              <a:rPr lang="it-IT" dirty="0"/>
              <a:t>23 novembre 2023   -  12 dicembre  2023</a:t>
            </a:r>
          </a:p>
        </p:txBody>
      </p:sp>
      <p:sp>
        <p:nvSpPr>
          <p:cNvPr id="4" name="Titolo 1"/>
          <p:cNvSpPr txBox="1">
            <a:spLocks/>
          </p:cNvSpPr>
          <p:nvPr/>
        </p:nvSpPr>
        <p:spPr>
          <a:xfrm>
            <a:off x="549275" y="1949450"/>
            <a:ext cx="4040188" cy="765175"/>
          </a:xfrm>
          <a:prstGeom prst="rect">
            <a:avLst/>
          </a:prstGeom>
        </p:spPr>
        <p:txBody>
          <a:bodyPr anchor="b">
            <a:normAutofit fontScale="32500" lnSpcReduction="20000"/>
          </a:bodyPr>
          <a:lstStyle>
            <a:lvl1pPr algn="l" defTabSz="914400" rtl="0" eaLnBrk="1" latinLnBrk="0" hangingPunct="1">
              <a:lnSpc>
                <a:spcPct val="90000"/>
              </a:lnSpc>
              <a:spcBef>
                <a:spcPct val="0"/>
              </a:spcBef>
              <a:buNone/>
              <a:defRPr sz="5900" kern="1200" spc="-100" baseline="0">
                <a:solidFill>
                  <a:srgbClr val="FFFFFF"/>
                </a:solidFill>
                <a:latin typeface="+mj-lt"/>
                <a:ea typeface="+mj-ea"/>
                <a:cs typeface="+mj-cs"/>
              </a:defRPr>
            </a:lvl1pPr>
          </a:lstStyle>
          <a:p>
            <a:pPr algn="ctr" fontAlgn="auto">
              <a:spcAft>
                <a:spcPts val="0"/>
              </a:spcAft>
              <a:defRPr/>
            </a:pPr>
            <a:br>
              <a:rPr lang="it-IT" sz="2000" b="1" dirty="0"/>
            </a:br>
            <a:br>
              <a:rPr lang="it-IT" sz="2000" b="1" dirty="0"/>
            </a:br>
            <a:br>
              <a:rPr lang="it-IT" sz="2000" b="1" dirty="0"/>
            </a:br>
            <a:br>
              <a:rPr lang="it-IT" sz="2000" b="1" dirty="0"/>
            </a:br>
            <a:br>
              <a:rPr lang="it-IT" sz="2000" b="1" dirty="0"/>
            </a:br>
            <a:br>
              <a:rPr lang="it-IT" sz="2000" b="1" dirty="0"/>
            </a:br>
            <a:br>
              <a:rPr lang="it-IT" sz="2000" b="1" dirty="0"/>
            </a:br>
            <a:endParaRPr lang="it-IT" sz="2000" b="1" dirty="0"/>
          </a:p>
        </p:txBody>
      </p:sp>
      <p:pic>
        <p:nvPicPr>
          <p:cNvPr id="13316" name="Picture 2" descr="Azienda Usl Toscana sud est"/>
          <p:cNvPicPr>
            <a:picLocks noChangeAspect="1" noChangeArrowheads="1"/>
          </p:cNvPicPr>
          <p:nvPr/>
        </p:nvPicPr>
        <p:blipFill>
          <a:blip r:embed="rId2"/>
          <a:srcRect/>
          <a:stretch>
            <a:fillRect/>
          </a:stretch>
        </p:blipFill>
        <p:spPr bwMode="auto">
          <a:xfrm>
            <a:off x="3989388" y="1536700"/>
            <a:ext cx="788987" cy="542925"/>
          </a:xfrm>
          <a:prstGeom prst="rect">
            <a:avLst/>
          </a:prstGeom>
          <a:noFill/>
          <a:ln w="9525">
            <a:noFill/>
            <a:miter lim="800000"/>
            <a:headEnd/>
            <a:tailEnd/>
          </a:ln>
        </p:spPr>
      </p:pic>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Rectangle 2"/>
          <p:cNvSpPr>
            <a:spLocks noGrp="1"/>
          </p:cNvSpPr>
          <p:nvPr>
            <p:ph type="title" idx="4294967295"/>
          </p:nvPr>
        </p:nvSpPr>
        <p:spPr bwMode="auto"/>
        <p:txBody>
          <a:bodyPr wrap="square" numCol="1" anchorCtr="0" compatLnSpc="1">
            <a:prstTxWarp prst="textNoShape">
              <a:avLst/>
            </a:prstTxWarp>
          </a:bodyPr>
          <a:lstStyle/>
          <a:p>
            <a:pPr>
              <a:defRPr/>
            </a:pPr>
            <a:r>
              <a:rPr lang="it-IT"/>
              <a:t>Trasparenza</a:t>
            </a:r>
          </a:p>
        </p:txBody>
      </p:sp>
      <p:sp>
        <p:nvSpPr>
          <p:cNvPr id="22530" name="Rectangle 3"/>
          <p:cNvSpPr>
            <a:spLocks noGrp="1"/>
          </p:cNvSpPr>
          <p:nvPr>
            <p:ph type="body" idx="4294967295"/>
          </p:nvPr>
        </p:nvSpPr>
        <p:spPr/>
        <p:txBody>
          <a:bodyPr/>
          <a:lstStyle/>
          <a:p>
            <a:pPr algn="just"/>
            <a:r>
              <a:rPr lang="it-IT" sz="2400">
                <a:latin typeface="Bodoni MT" pitchFamily="18" charset="0"/>
              </a:rPr>
              <a:t>La Trasparenza è parte integrante delle regole di condotta delle amministrazioni pubbliche  =&gt;</a:t>
            </a:r>
          </a:p>
          <a:p>
            <a:pPr algn="just"/>
            <a:r>
              <a:rPr lang="it-IT" sz="2400">
                <a:latin typeface="Bodoni MT" pitchFamily="18" charset="0"/>
              </a:rPr>
              <a:t>=&gt; elevato a Livello essenziale delle prestazioni concernenti i diritti sociali e civili</a:t>
            </a:r>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Rectangle 2"/>
          <p:cNvSpPr>
            <a:spLocks noGrp="1"/>
          </p:cNvSpPr>
          <p:nvPr>
            <p:ph type="title" idx="4294967295"/>
          </p:nvPr>
        </p:nvSpPr>
        <p:spPr bwMode="auto"/>
        <p:txBody>
          <a:bodyPr wrap="square" numCol="1" anchorCtr="0" compatLnSpc="1">
            <a:prstTxWarp prst="textNoShape">
              <a:avLst/>
            </a:prstTxWarp>
          </a:bodyPr>
          <a:lstStyle/>
          <a:p>
            <a:pPr>
              <a:defRPr/>
            </a:pPr>
            <a:r>
              <a:rPr lang="it-IT" sz="2400">
                <a:latin typeface="Bookman Old Style" pitchFamily="18" charset="0"/>
              </a:rPr>
              <a:t>Livello essenziale delle prestazioni</a:t>
            </a:r>
          </a:p>
        </p:txBody>
      </p:sp>
      <p:sp>
        <p:nvSpPr>
          <p:cNvPr id="23554" name="Rectangle 3"/>
          <p:cNvSpPr>
            <a:spLocks noGrp="1"/>
          </p:cNvSpPr>
          <p:nvPr>
            <p:ph type="body" idx="4294967295"/>
          </p:nvPr>
        </p:nvSpPr>
        <p:spPr/>
        <p:txBody>
          <a:bodyPr/>
          <a:lstStyle/>
          <a:p>
            <a:pPr>
              <a:lnSpc>
                <a:spcPct val="80000"/>
              </a:lnSpc>
            </a:pPr>
            <a:r>
              <a:rPr lang="it-IT" b="1" i="1">
                <a:solidFill>
                  <a:schemeClr val="tx1"/>
                </a:solidFill>
              </a:rPr>
              <a:t>DIRETTIVA (UE) 2023/970 DEL PARLAMENTO EUROPEO E DEL CONSIGLIO del 10 maggio 2023 volta a rafforzare l'applicazione del principio della parità di retribuzione tra uomini e donne per uno stesso lavoro o per un lavoro di pari valore attraverso la trasparenza retributiva e i relativi meccanismi di applicazione </a:t>
            </a:r>
          </a:p>
          <a:p>
            <a:pPr algn="just">
              <a:lnSpc>
                <a:spcPct val="80000"/>
              </a:lnSpc>
            </a:pPr>
            <a:r>
              <a:rPr lang="it-IT"/>
              <a:t>38. I datori di lavoro con almeno 100 lavoratori dovrebbero riferire periodicamente in merito alle retribuzioni, come previsto dalla presente direttiva. … I datori di lavoro possono pubblicare tali relazioni sul loro sito web o metterle a disposizione del pubblico in altro modo, ad esempio includendo le informazioni della relazione sulla gestione … I datori di lavoro soggetti agli obblighi di tale direttiva possono scegliere di riferire in merito alle retribuzioni unitamente ad altre questioni relative ai lavoratori nella loro relazione sulla gestione. Per assicurare la massima trasparenza in merito alle retribuzioni dei lavoratori, gli Stati membri possono aumentare la frequenza delle comunicazioni o rendere obbligatoria la comunicazione di informazioni periodiche sulle retribuzioni per i datori di lavoro con meno di 100 lavoratori. </a:t>
            </a: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8850" name="Rectangle 2"/>
          <p:cNvSpPr>
            <a:spLocks noGrp="1"/>
          </p:cNvSpPr>
          <p:nvPr>
            <p:ph type="title" idx="4294967295"/>
          </p:nvPr>
        </p:nvSpPr>
        <p:spPr bwMode="auto"/>
        <p:txBody>
          <a:bodyPr wrap="square" numCol="1" anchorCtr="0" compatLnSpc="1">
            <a:prstTxWarp prst="textNoShape">
              <a:avLst/>
            </a:prstTxWarp>
          </a:bodyPr>
          <a:lstStyle/>
          <a:p>
            <a:pPr>
              <a:defRPr/>
            </a:pPr>
            <a:r>
              <a:rPr lang="it-IT" sz="2800">
                <a:latin typeface="Bookman Old Style" pitchFamily="18" charset="0"/>
              </a:rPr>
              <a:t>Livello essenziale delle prestazioni</a:t>
            </a:r>
          </a:p>
        </p:txBody>
      </p:sp>
      <p:sp>
        <p:nvSpPr>
          <p:cNvPr id="24578" name="Rectangle 3"/>
          <p:cNvSpPr>
            <a:spLocks noGrp="1"/>
          </p:cNvSpPr>
          <p:nvPr>
            <p:ph type="body" idx="4294967295"/>
          </p:nvPr>
        </p:nvSpPr>
        <p:spPr/>
        <p:txBody>
          <a:bodyPr/>
          <a:lstStyle/>
          <a:p>
            <a:pPr algn="just"/>
            <a:r>
              <a:rPr lang="it-IT">
                <a:latin typeface="Bookman Old Style" pitchFamily="18" charset="0"/>
              </a:rPr>
              <a:t>Il sistema di protezione, garanzie e tutele deve funzionare in maniera effettiva ed efficace, altrimenti i principi, i diritti e gli interessi fondamentali rischiano di rimanere mere affermazioni: le posizioni sottostanti ai diritti fondamentali hanno modo di esprimersi pienamente soltanto se ne è garantita la piena attuazione  da parte della società attraverso l’ordinamento giuridico e non solo attraverso la giurisdizione</a:t>
            </a: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0658" name="Rectangle 2"/>
          <p:cNvSpPr>
            <a:spLocks noGrp="1"/>
          </p:cNvSpPr>
          <p:nvPr>
            <p:ph type="title" idx="4294967295"/>
          </p:nvPr>
        </p:nvSpPr>
        <p:spPr bwMode="auto"/>
        <p:txBody>
          <a:bodyPr wrap="square" numCol="1" anchorCtr="0" compatLnSpc="1">
            <a:prstTxWarp prst="textNoShape">
              <a:avLst/>
            </a:prstTxWarp>
          </a:bodyPr>
          <a:lstStyle/>
          <a:p>
            <a:pPr>
              <a:defRPr/>
            </a:pPr>
            <a:r>
              <a:rPr lang="it-IT" sz="2800">
                <a:latin typeface="Bookman Old Style" pitchFamily="18" charset="0"/>
              </a:rPr>
              <a:t>Trasparenza e anticorruzione</a:t>
            </a:r>
          </a:p>
        </p:txBody>
      </p:sp>
      <p:sp>
        <p:nvSpPr>
          <p:cNvPr id="25602" name="Rectangle 3"/>
          <p:cNvSpPr>
            <a:spLocks noGrp="1"/>
          </p:cNvSpPr>
          <p:nvPr>
            <p:ph type="body" idx="4294967295"/>
          </p:nvPr>
        </p:nvSpPr>
        <p:spPr/>
        <p:txBody>
          <a:bodyPr/>
          <a:lstStyle/>
          <a:p>
            <a:r>
              <a:rPr lang="it-IT" sz="2400">
                <a:latin typeface="Bodoni MT" pitchFamily="18" charset="0"/>
              </a:rPr>
              <a:t>Il principio di Trasparenza:</a:t>
            </a:r>
          </a:p>
          <a:p>
            <a:pPr algn="just"/>
            <a:r>
              <a:rPr lang="it-IT" sz="2400">
                <a:latin typeface="Bodoni MT" pitchFamily="18" charset="0"/>
              </a:rPr>
              <a:t>Da una parte è autonomo rispetto alla prevenzione della corruzione</a:t>
            </a:r>
          </a:p>
          <a:p>
            <a:pPr algn="just"/>
            <a:r>
              <a:rPr lang="it-IT" sz="2400">
                <a:latin typeface="Bodoni MT" pitchFamily="18" charset="0"/>
              </a:rPr>
              <a:t>Dall’altro è il principale fondamento attraverso l’elaborazione nel tempo di istituti basati sulla conoscibilità all’esterno dell’azione amministrativa e sulla realizzazione di una amministrazione partecipata CITTADINO - AMMINISTRAZIONE</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682" name="Rectangle 2"/>
          <p:cNvSpPr>
            <a:spLocks noGrp="1"/>
          </p:cNvSpPr>
          <p:nvPr>
            <p:ph type="title" idx="4294967295"/>
          </p:nvPr>
        </p:nvSpPr>
        <p:spPr bwMode="auto"/>
        <p:txBody>
          <a:bodyPr wrap="square" numCol="1" anchorCtr="0" compatLnSpc="1">
            <a:prstTxWarp prst="textNoShape">
              <a:avLst/>
            </a:prstTxWarp>
          </a:bodyPr>
          <a:lstStyle/>
          <a:p>
            <a:pPr>
              <a:defRPr/>
            </a:pPr>
            <a:r>
              <a:rPr lang="it-IT" sz="2400">
                <a:latin typeface="Bodoni MT" pitchFamily="18" charset="0"/>
              </a:rPr>
              <a:t>TRASPARENZA</a:t>
            </a:r>
          </a:p>
        </p:txBody>
      </p:sp>
      <p:sp>
        <p:nvSpPr>
          <p:cNvPr id="26626" name="Rectangle 3"/>
          <p:cNvSpPr>
            <a:spLocks noGrp="1"/>
          </p:cNvSpPr>
          <p:nvPr>
            <p:ph type="body" idx="4294967295"/>
          </p:nvPr>
        </p:nvSpPr>
        <p:spPr/>
        <p:txBody>
          <a:bodyPr/>
          <a:lstStyle/>
          <a:p>
            <a:pPr algn="just"/>
            <a:r>
              <a:rPr lang="it-IT" sz="2400">
                <a:latin typeface="Bookman Old Style" pitchFamily="18" charset="0"/>
              </a:rPr>
              <a:t>La cultura della trasparenza è rafforzamento di etica ed integrità attraverso il controllo dei cittadini e degli stessi dipendenti pubblici</a:t>
            </a:r>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2706" name="Rectangle 2"/>
          <p:cNvSpPr>
            <a:spLocks noGrp="1"/>
          </p:cNvSpPr>
          <p:nvPr>
            <p:ph type="title" idx="4294967295"/>
          </p:nvPr>
        </p:nvSpPr>
        <p:spPr bwMode="auto"/>
        <p:txBody>
          <a:bodyPr wrap="square" numCol="1" anchorCtr="0" compatLnSpc="1">
            <a:prstTxWarp prst="textNoShape">
              <a:avLst/>
            </a:prstTxWarp>
          </a:bodyPr>
          <a:lstStyle/>
          <a:p>
            <a:pPr>
              <a:defRPr/>
            </a:pPr>
            <a:r>
              <a:rPr lang="it-IT" sz="2400">
                <a:latin typeface="Bookman Old Style" pitchFamily="18" charset="0"/>
              </a:rPr>
              <a:t>Anticorruzione e trasparenza</a:t>
            </a:r>
          </a:p>
        </p:txBody>
      </p:sp>
      <p:sp>
        <p:nvSpPr>
          <p:cNvPr id="27650" name="Rectangle 3"/>
          <p:cNvSpPr>
            <a:spLocks noGrp="1"/>
          </p:cNvSpPr>
          <p:nvPr>
            <p:ph type="body" idx="4294967295"/>
          </p:nvPr>
        </p:nvSpPr>
        <p:spPr/>
        <p:txBody>
          <a:bodyPr/>
          <a:lstStyle/>
          <a:p>
            <a:r>
              <a:rPr lang="it-IT" b="1" i="1">
                <a:latin typeface="Bookman Old Style" pitchFamily="18" charset="0"/>
              </a:rPr>
              <a:t>Accessibilità totale</a:t>
            </a:r>
            <a:r>
              <a:rPr lang="it-IT">
                <a:latin typeface="Bookman Old Style" pitchFamily="18" charset="0"/>
              </a:rPr>
              <a:t> </a:t>
            </a:r>
          </a:p>
          <a:p>
            <a:pPr>
              <a:buFont typeface="Wingdings 2" pitchFamily="18" charset="2"/>
              <a:buNone/>
            </a:pPr>
            <a:r>
              <a:rPr lang="it-IT">
                <a:latin typeface="Bookman Old Style" pitchFamily="18" charset="0"/>
              </a:rPr>
              <a:t>	delle informazione e dei dati pubblici</a:t>
            </a:r>
          </a:p>
          <a:p>
            <a:endParaRPr lang="it-IT">
              <a:latin typeface="Bookman Old Style" pitchFamily="18" charset="0"/>
            </a:endParaRPr>
          </a:p>
          <a:p>
            <a:r>
              <a:rPr lang="it-IT" b="1" i="1">
                <a:latin typeface="Bookman Old Style" pitchFamily="18" charset="0"/>
              </a:rPr>
              <a:t>Digitalizzazione</a:t>
            </a:r>
            <a:r>
              <a:rPr lang="it-IT">
                <a:latin typeface="Bookman Old Style" pitchFamily="18" charset="0"/>
              </a:rPr>
              <a:t> </a:t>
            </a:r>
          </a:p>
          <a:p>
            <a:pPr>
              <a:buFont typeface="Wingdings 2" pitchFamily="18" charset="2"/>
              <a:buNone/>
            </a:pPr>
            <a:r>
              <a:rPr lang="it-IT">
                <a:latin typeface="Bookman Old Style" pitchFamily="18" charset="0"/>
              </a:rPr>
              <a:t>	dalla pubblicazione alla pubblicazione digitale</a:t>
            </a: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3730" name="Rectangle 2"/>
          <p:cNvSpPr>
            <a:spLocks noGrp="1"/>
          </p:cNvSpPr>
          <p:nvPr>
            <p:ph type="title" idx="4294967295"/>
          </p:nvPr>
        </p:nvSpPr>
        <p:spPr bwMode="auto"/>
        <p:txBody>
          <a:bodyPr wrap="square" numCol="1" anchorCtr="0" compatLnSpc="1">
            <a:prstTxWarp prst="textNoShape">
              <a:avLst/>
            </a:prstTxWarp>
          </a:bodyPr>
          <a:lstStyle/>
          <a:p>
            <a:pPr>
              <a:defRPr/>
            </a:pPr>
            <a:r>
              <a:rPr lang="it-IT"/>
              <a:t>PIAO</a:t>
            </a:r>
          </a:p>
        </p:txBody>
      </p:sp>
      <p:sp>
        <p:nvSpPr>
          <p:cNvPr id="28674" name="Rectangle 3"/>
          <p:cNvSpPr>
            <a:spLocks noGrp="1"/>
          </p:cNvSpPr>
          <p:nvPr>
            <p:ph type="body" idx="4294967295"/>
          </p:nvPr>
        </p:nvSpPr>
        <p:spPr/>
        <p:txBody>
          <a:bodyPr/>
          <a:lstStyle/>
          <a:p>
            <a:pPr algn="just"/>
            <a:r>
              <a:rPr lang="it-IT" sz="2400">
                <a:latin typeface="Bookman Old Style" pitchFamily="18" charset="0"/>
              </a:rPr>
              <a:t>Approccio integrato in grado di produrre valore pubblico interpretando al meglio il rapporto con (per) i cittadini</a:t>
            </a: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4754" name="Rectangle 2"/>
          <p:cNvSpPr>
            <a:spLocks noGrp="1"/>
          </p:cNvSpPr>
          <p:nvPr>
            <p:ph type="title" idx="4294967295"/>
          </p:nvPr>
        </p:nvSpPr>
        <p:spPr bwMode="auto"/>
        <p:txBody>
          <a:bodyPr wrap="square" numCol="1" anchorCtr="0" compatLnSpc="1">
            <a:prstTxWarp prst="textNoShape">
              <a:avLst/>
            </a:prstTxWarp>
          </a:bodyPr>
          <a:lstStyle/>
          <a:p>
            <a:pPr>
              <a:defRPr/>
            </a:pPr>
            <a:r>
              <a:rPr lang="it-IT"/>
              <a:t>PIAO</a:t>
            </a:r>
            <a:r>
              <a:rPr lang="it-IT" sz="2400">
                <a:latin typeface="Bodoni MT" pitchFamily="18" charset="0"/>
              </a:rPr>
              <a:t> = VALORE PUBBLICO</a:t>
            </a:r>
            <a:endParaRPr lang="it-IT"/>
          </a:p>
        </p:txBody>
      </p:sp>
      <p:sp>
        <p:nvSpPr>
          <p:cNvPr id="29698" name="Rectangle 3"/>
          <p:cNvSpPr>
            <a:spLocks noGrp="1"/>
          </p:cNvSpPr>
          <p:nvPr>
            <p:ph type="body" idx="4294967295"/>
          </p:nvPr>
        </p:nvSpPr>
        <p:spPr/>
        <p:txBody>
          <a:bodyPr/>
          <a:lstStyle/>
          <a:p>
            <a:r>
              <a:rPr lang="it-IT" sz="2400">
                <a:latin typeface="Bookman Old Style" pitchFamily="18" charset="0"/>
              </a:rPr>
              <a:t>Incremento del benessere con il migliore utilizzo di:</a:t>
            </a:r>
          </a:p>
          <a:p>
            <a:pPr lvl="1"/>
            <a:r>
              <a:rPr lang="it-IT" sz="2400">
                <a:latin typeface="Bookman Old Style" pitchFamily="18" charset="0"/>
              </a:rPr>
              <a:t>Risorse finanziarie tecnologiche</a:t>
            </a:r>
          </a:p>
          <a:p>
            <a:pPr lvl="1"/>
            <a:r>
              <a:rPr lang="it-IT" sz="2400">
                <a:latin typeface="Bookman Old Style" pitchFamily="18" charset="0"/>
              </a:rPr>
              <a:t>Scelte organizzative , relazioni interne ed esterne, riduzione dei richi reputazionali dovuti a mancanza di trasparenza e fenomeni corruttivi</a:t>
            </a:r>
          </a:p>
          <a:p>
            <a:endParaRPr lang="it-IT" sz="2400">
              <a:latin typeface="Bookman Old Style" pitchFamily="18" charset="0"/>
            </a:endParaRPr>
          </a:p>
        </p:txBody>
      </p:sp>
    </p:spTree>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6802" name="Rectangle 2"/>
          <p:cNvSpPr>
            <a:spLocks noGrp="1"/>
          </p:cNvSpPr>
          <p:nvPr>
            <p:ph type="title" idx="4294967295"/>
          </p:nvPr>
        </p:nvSpPr>
        <p:spPr bwMode="auto"/>
        <p:txBody>
          <a:bodyPr wrap="square" numCol="1" anchorCtr="0" compatLnSpc="1">
            <a:prstTxWarp prst="textNoShape">
              <a:avLst/>
            </a:prstTxWarp>
          </a:bodyPr>
          <a:lstStyle/>
          <a:p>
            <a:pPr>
              <a:defRPr/>
            </a:pPr>
            <a:r>
              <a:rPr lang="it-IT"/>
              <a:t>Valore pubblico</a:t>
            </a:r>
          </a:p>
        </p:txBody>
      </p:sp>
      <p:sp>
        <p:nvSpPr>
          <p:cNvPr id="30722" name="Rectangle 3"/>
          <p:cNvSpPr>
            <a:spLocks noGrp="1"/>
          </p:cNvSpPr>
          <p:nvPr>
            <p:ph type="body" idx="4294967295"/>
          </p:nvPr>
        </p:nvSpPr>
        <p:spPr/>
        <p:txBody>
          <a:bodyPr/>
          <a:lstStyle/>
          <a:p>
            <a:pPr algn="just"/>
            <a:r>
              <a:rPr lang="it-IT"/>
              <a:t>C'era una volta un Comune di 5.000 abitanti in cui i dipendenti furono così bravi da raggiungere gli obiettivi individuali che il Sindaco, anno dopo anno, assegnò loro. In questo piccolo Comune gli uffici furono talmente bravi da conseguire gli obiettivi organizzativi programmati per ogni anno del mandato, e in particolare quello al quale il Sindaco teneva di più: creare un nuovo campo di calcio ogni anno. In quello stesso Comune di 5.000 anime il Sindaco fu così bravo da raggiungere l’ obiettivo istituzionale promesso nel programma di mandato: creare 5 campi di calcio in 5 anni, per far crescere il livello di partecipazione sportiva dei cittadini. Quel Sindaco di buone intenzioni, grazie ad un’organizzazione ben funzionante e a dipendenti efficienti e motivati, riuscì a mantenere le sue promesse di mandato e i 5.000 ottantenni del Comune ebbero 5 campi di calcio nuovi su cui sognare di poter giocare a calcio.</a:t>
            </a:r>
            <a:br>
              <a:rPr lang="it-IT"/>
            </a:br>
            <a:endParaRPr lang="it-IT"/>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7826" name="Rectangle 2"/>
          <p:cNvSpPr>
            <a:spLocks noGrp="1"/>
          </p:cNvSpPr>
          <p:nvPr>
            <p:ph type="title" idx="4294967295"/>
          </p:nvPr>
        </p:nvSpPr>
        <p:spPr bwMode="auto"/>
        <p:txBody>
          <a:bodyPr wrap="square" numCol="1" anchorCtr="0" compatLnSpc="1">
            <a:prstTxWarp prst="textNoShape">
              <a:avLst/>
            </a:prstTxWarp>
          </a:bodyPr>
          <a:lstStyle/>
          <a:p>
            <a:pPr>
              <a:defRPr/>
            </a:pPr>
            <a:r>
              <a:rPr lang="it-IT"/>
              <a:t>Valore pubblico</a:t>
            </a:r>
          </a:p>
        </p:txBody>
      </p:sp>
      <p:sp>
        <p:nvSpPr>
          <p:cNvPr id="31746" name="Rectangle 3"/>
          <p:cNvSpPr>
            <a:spLocks noGrp="1"/>
          </p:cNvSpPr>
          <p:nvPr>
            <p:ph type="body" idx="4294967295"/>
          </p:nvPr>
        </p:nvSpPr>
        <p:spPr/>
        <p:txBody>
          <a:bodyPr/>
          <a:lstStyle/>
          <a:p>
            <a:pPr algn="just"/>
            <a:r>
              <a:rPr lang="it-IT"/>
              <a:t>Un’amministrazione pubblica in cui tutte le unità organizzative riescano a raggiungere le performance organizzative in modo eccellente erogando servizi di qualità (output), grazie ai contributi individuali (input) da parte dei propri dirigenti e dipendenti avrà una maggiore probabilità di aiutare il Sindaco a conseguire le performance istituzionali promesse nel programma di mandato. Ma questa eccellenza sarebbe totalmente sterile laddove l’ente non riuscisse a creare “Valore Pubblico”, </a:t>
            </a:r>
            <a:r>
              <a:rPr lang="it-IT" b="1" i="1"/>
              <a:t>ossia ad aumentare il benessere reale della collettività amministrata (outcome), e non sarebbe comunque riproducibile laddove l’ente non riuscisse a salvaguardare le proprie condizioni di sopravvivenza e sviluppo</a:t>
            </a: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Rectangle 2"/>
          <p:cNvSpPr>
            <a:spLocks noGrp="1"/>
          </p:cNvSpPr>
          <p:nvPr>
            <p:ph type="title" idx="4294967295"/>
          </p:nvPr>
        </p:nvSpPr>
        <p:spPr bwMode="auto"/>
        <p:txBody>
          <a:bodyPr wrap="square" numCol="1" anchorCtr="0" compatLnSpc="1">
            <a:prstTxWarp prst="textNoShape">
              <a:avLst/>
            </a:prstTxWarp>
          </a:bodyPr>
          <a:lstStyle/>
          <a:p>
            <a:pPr eaLnBrk="1" hangingPunct="1">
              <a:defRPr/>
            </a:pPr>
            <a:r>
              <a:rPr lang="it-IT" sz="2000"/>
              <a:t>Sistema aziendale Trasparenza e prevenzione della corruzione</a:t>
            </a:r>
          </a:p>
        </p:txBody>
      </p:sp>
      <p:sp>
        <p:nvSpPr>
          <p:cNvPr id="14338" name="Rectangle 3"/>
          <p:cNvSpPr>
            <a:spLocks noGrp="1"/>
          </p:cNvSpPr>
          <p:nvPr>
            <p:ph type="body" idx="4294967295"/>
          </p:nvPr>
        </p:nvSpPr>
        <p:spPr/>
        <p:txBody>
          <a:bodyPr/>
          <a:lstStyle/>
          <a:p>
            <a:pPr eaLnBrk="1" hangingPunct="1"/>
            <a:r>
              <a:rPr lang="it-IT"/>
              <a:t>Legge n. 190/2012</a:t>
            </a:r>
          </a:p>
          <a:p>
            <a:pPr eaLnBrk="1" hangingPunct="1"/>
            <a:r>
              <a:rPr lang="it-IT"/>
              <a:t>Il sistema è composto da strumenti regolativi di matrice </a:t>
            </a:r>
            <a:r>
              <a:rPr lang="it-IT" i="1"/>
              <a:t>preventiva</a:t>
            </a:r>
          </a:p>
        </p:txBody>
      </p:sp>
    </p:spTree>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5778" name="Rectangle 2"/>
          <p:cNvSpPr>
            <a:spLocks noGrp="1"/>
          </p:cNvSpPr>
          <p:nvPr>
            <p:ph type="title" idx="4294967295"/>
          </p:nvPr>
        </p:nvSpPr>
        <p:spPr bwMode="auto"/>
        <p:txBody>
          <a:bodyPr wrap="square" numCol="1" anchorCtr="0" compatLnSpc="1">
            <a:prstTxWarp prst="textNoShape">
              <a:avLst/>
            </a:prstTxWarp>
          </a:bodyPr>
          <a:lstStyle/>
          <a:p>
            <a:pPr>
              <a:defRPr/>
            </a:pPr>
            <a:r>
              <a:rPr lang="it-IT"/>
              <a:t>PIAO</a:t>
            </a:r>
            <a:r>
              <a:rPr lang="it-IT" sz="2400">
                <a:latin typeface="Bodoni MT" pitchFamily="18" charset="0"/>
              </a:rPr>
              <a:t> = VALORE PUBBLICO</a:t>
            </a:r>
          </a:p>
        </p:txBody>
      </p:sp>
      <p:sp>
        <p:nvSpPr>
          <p:cNvPr id="32770" name="Rectangle 3"/>
          <p:cNvSpPr>
            <a:spLocks noGrp="1"/>
          </p:cNvSpPr>
          <p:nvPr>
            <p:ph type="body" idx="4294967295"/>
          </p:nvPr>
        </p:nvSpPr>
        <p:spPr/>
        <p:txBody>
          <a:bodyPr/>
          <a:lstStyle/>
          <a:p>
            <a:r>
              <a:rPr lang="it-IT" sz="2800">
                <a:latin typeface="Bookman Old Style" pitchFamily="18" charset="0"/>
              </a:rPr>
              <a:t>Passaggio da</a:t>
            </a:r>
          </a:p>
          <a:p>
            <a:pPr lvl="1"/>
            <a:endParaRPr lang="it-IT" sz="2400">
              <a:latin typeface="Bookman Old Style" pitchFamily="18" charset="0"/>
            </a:endParaRPr>
          </a:p>
          <a:p>
            <a:pPr lvl="1"/>
            <a:r>
              <a:rPr lang="it-IT" sz="2400">
                <a:latin typeface="Bookman Old Style" pitchFamily="18" charset="0"/>
              </a:rPr>
              <a:t>Autoreferenzialità a </a:t>
            </a:r>
          </a:p>
          <a:p>
            <a:pPr lvl="1"/>
            <a:endParaRPr lang="it-IT" sz="2000">
              <a:latin typeface="Bookman Old Style" pitchFamily="18" charset="0"/>
            </a:endParaRPr>
          </a:p>
          <a:p>
            <a:pPr lvl="1"/>
            <a:r>
              <a:rPr lang="it-IT" sz="2400">
                <a:latin typeface="Bookman Old Style" pitchFamily="18" charset="0"/>
              </a:rPr>
              <a:t>Valore pubblico partecipato</a:t>
            </a: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1400" dirty="0"/>
              <a:t>Cosa è il PIAO</a:t>
            </a:r>
          </a:p>
        </p:txBody>
      </p:sp>
      <p:sp>
        <p:nvSpPr>
          <p:cNvPr id="3" name="Segnaposto contenuto 2"/>
          <p:cNvSpPr>
            <a:spLocks noGrp="1"/>
          </p:cNvSpPr>
          <p:nvPr>
            <p:ph idx="1"/>
          </p:nvPr>
        </p:nvSpPr>
        <p:spPr/>
        <p:txBody>
          <a:bodyPr rtlCol="0">
            <a:normAutofit/>
          </a:bodyPr>
          <a:lstStyle/>
          <a:p>
            <a:pPr marL="0" indent="0" eaLnBrk="1" fontAlgn="auto" hangingPunct="1">
              <a:spcAft>
                <a:spcPts val="0"/>
              </a:spcAft>
              <a:buFont typeface="Wingdings 2" pitchFamily="18" charset="2"/>
              <a:buNone/>
              <a:defRPr/>
            </a:pPr>
            <a:r>
              <a:rPr lang="it-IT" b="1" dirty="0">
                <a:solidFill>
                  <a:schemeClr val="tx1">
                    <a:lumMod val="65000"/>
                    <a:lumOff val="35000"/>
                  </a:schemeClr>
                </a:solidFill>
                <a:latin typeface="Arial" pitchFamily="18"/>
                <a:ea typeface="Segoe UI" pitchFamily="2"/>
                <a:cs typeface="Tahoma" pitchFamily="2"/>
              </a:rPr>
              <a:t>PIAO: cos’è il Piano integrato di attività e organizzazione</a:t>
            </a:r>
          </a:p>
          <a:p>
            <a:pPr marL="182880" indent="-182880" eaLnBrk="1" fontAlgn="auto" hangingPunct="1">
              <a:spcAft>
                <a:spcPts val="0"/>
              </a:spcAft>
              <a:defRPr/>
            </a:pPr>
            <a:endParaRPr lang="it-IT" dirty="0">
              <a:solidFill>
                <a:schemeClr val="tx1">
                  <a:lumMod val="65000"/>
                  <a:lumOff val="35000"/>
                </a:schemeClr>
              </a:solidFill>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Cosa è il PIAO</a:t>
            </a:r>
          </a:p>
        </p:txBody>
      </p:sp>
      <p:sp>
        <p:nvSpPr>
          <p:cNvPr id="34818" name="Segnaposto testo 2"/>
          <p:cNvSpPr>
            <a:spLocks noGrp="1"/>
          </p:cNvSpPr>
          <p:nvPr>
            <p:ph idx="1"/>
          </p:nvPr>
        </p:nvSpPr>
        <p:spPr/>
        <p:txBody>
          <a:bodyPr/>
          <a:lstStyle/>
          <a:p>
            <a:pPr marL="0" indent="0" algn="just" eaLnBrk="1" hangingPunct="1">
              <a:buSzPct val="45000"/>
              <a:buFont typeface="Wingdings 2" pitchFamily="18" charset="2"/>
              <a:buNone/>
            </a:pPr>
            <a:r>
              <a:rPr lang="it-IT" sz="2400">
                <a:ea typeface="tahoma" pitchFamily="34" charset="0"/>
                <a:cs typeface="tahoma" pitchFamily="34" charset="0"/>
              </a:rPr>
              <a:t>.</a:t>
            </a:r>
            <a:r>
              <a:rPr lang="it-IT"/>
              <a:t> Nel rispetto delle vigenti discipline di settore e, in particolare, del d.lgs. n. 150/2009 e della l. n. 190/2012, l’art. 6, del D.L. n. 80/2021 prevede che entro il 31 gennaio di ogni anno, le pubbliche amministrazioni di cui all’art. 1, co. 2, d.lgs. 165/2001 - con esclusione delle scuole di ogni ordine e grado e delle istituzioni educative - con più di 50 dipendenti adottano un </a:t>
            </a:r>
            <a:r>
              <a:rPr lang="it-IT" b="1"/>
              <a:t>“Piano integrato di attività e di organizzazione” (PIAO)</a:t>
            </a:r>
            <a:r>
              <a:rPr lang="it-IT"/>
              <a:t>. </a:t>
            </a:r>
            <a:endParaRPr lang="it-IT" sz="2400">
              <a:ea typeface="tahoma" pitchFamily="34" charset="0"/>
              <a:cs typeface="tahoma" pitchFamily="34" charset="0"/>
            </a:endParaRPr>
          </a:p>
        </p:txBody>
      </p:sp>
    </p:spTree>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Cosa è il PIAO</a:t>
            </a:r>
          </a:p>
        </p:txBody>
      </p:sp>
      <p:sp>
        <p:nvSpPr>
          <p:cNvPr id="35842" name="Segnaposto testo 2"/>
          <p:cNvSpPr>
            <a:spLocks noGrp="1"/>
          </p:cNvSpPr>
          <p:nvPr>
            <p:ph idx="1"/>
          </p:nvPr>
        </p:nvSpPr>
        <p:spPr/>
        <p:txBody>
          <a:bodyPr/>
          <a:lstStyle/>
          <a:p>
            <a:pPr marL="0" indent="0" algn="just" eaLnBrk="1" hangingPunct="1">
              <a:buSzPct val="45000"/>
              <a:buFont typeface="Wingdings 2" pitchFamily="18" charset="2"/>
              <a:buNone/>
            </a:pPr>
            <a:r>
              <a:rPr lang="it-IT" sz="2400"/>
              <a:t>Lo scopo del PIAO è quello di: </a:t>
            </a:r>
          </a:p>
          <a:p>
            <a:pPr marL="0" indent="0" algn="just" eaLnBrk="1" hangingPunct="1">
              <a:buSzPct val="45000"/>
              <a:buFont typeface="Wingdings 2" pitchFamily="18" charset="2"/>
              <a:buNone/>
            </a:pPr>
            <a:r>
              <a:rPr lang="it-IT" sz="2400" b="1"/>
              <a:t>-assicurare la qualità e la trasparenza dell'attività amministrativa</a:t>
            </a:r>
          </a:p>
          <a:p>
            <a:pPr marL="0" indent="0" algn="just" eaLnBrk="1" hangingPunct="1">
              <a:buSzPct val="45000"/>
              <a:buFont typeface="Wingdings 2" pitchFamily="18" charset="2"/>
              <a:buNone/>
            </a:pPr>
            <a:r>
              <a:rPr lang="it-IT" sz="2400" b="1"/>
              <a:t>-</a:t>
            </a:r>
            <a:r>
              <a:rPr lang="it-IT" sz="2400"/>
              <a:t> </a:t>
            </a:r>
            <a:r>
              <a:rPr lang="it-IT" sz="2400" b="1"/>
              <a:t>migliorare la qualità dei servizi ai cittadini e alle imprese</a:t>
            </a:r>
          </a:p>
          <a:p>
            <a:pPr marL="0" indent="0" algn="just" eaLnBrk="1" hangingPunct="1">
              <a:buSzPct val="45000"/>
              <a:buFont typeface="Wingdings 2" pitchFamily="18" charset="2"/>
              <a:buNone/>
            </a:pPr>
            <a:r>
              <a:rPr lang="it-IT" sz="2400" b="1"/>
              <a:t>- procedere alla costante e progressiva semplificazione dei processi anche in materia di diritto di accesso</a:t>
            </a:r>
            <a:r>
              <a:rPr lang="it-IT" sz="2400"/>
              <a:t>.</a:t>
            </a:r>
            <a:endParaRPr lang="it-IT" sz="2400">
              <a:ea typeface="tahoma" pitchFamily="34" charset="0"/>
              <a:cs typeface="tahoma" pitchFamily="34" charset="0"/>
            </a:endParaRPr>
          </a:p>
        </p:txBody>
      </p:sp>
    </p:spTree>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Cosa è il PIAO</a:t>
            </a:r>
          </a:p>
        </p:txBody>
      </p:sp>
      <p:sp>
        <p:nvSpPr>
          <p:cNvPr id="36866" name="Segnaposto testo 2"/>
          <p:cNvSpPr>
            <a:spLocks noGrp="1"/>
          </p:cNvSpPr>
          <p:nvPr>
            <p:ph idx="1"/>
          </p:nvPr>
        </p:nvSpPr>
        <p:spPr/>
        <p:txBody>
          <a:bodyPr/>
          <a:lstStyle/>
          <a:p>
            <a:pPr marL="0" indent="0" algn="just" eaLnBrk="1" hangingPunct="1">
              <a:buSzPct val="45000"/>
              <a:buFont typeface="Wingdings 2" pitchFamily="18" charset="2"/>
              <a:buNone/>
            </a:pPr>
            <a:r>
              <a:rPr lang="it-IT">
                <a:ea typeface="tahoma" pitchFamily="34" charset="0"/>
                <a:cs typeface="tahoma" pitchFamily="34" charset="0"/>
              </a:rPr>
              <a:t> </a:t>
            </a:r>
            <a:r>
              <a:rPr lang="it-IT" b="1">
                <a:ea typeface="tahoma" pitchFamily="34" charset="0"/>
                <a:cs typeface="tahoma" pitchFamily="34" charset="0"/>
              </a:rPr>
              <a:t>il PIAO è un documento unico di programmazione e governance che sostituisce una serie di Piani che finora le amministrazioni erano tenute a predisporre</a:t>
            </a:r>
            <a:r>
              <a:rPr lang="it-IT">
                <a:ea typeface="tahoma" pitchFamily="34" charset="0"/>
                <a:cs typeface="tahoma" pitchFamily="34" charset="0"/>
              </a:rPr>
              <a:t>. </a:t>
            </a:r>
          </a:p>
        </p:txBody>
      </p:sp>
    </p:spTree>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Cosa è il PIAO</a:t>
            </a:r>
          </a:p>
        </p:txBody>
      </p:sp>
      <p:sp>
        <p:nvSpPr>
          <p:cNvPr id="37890" name="Segnaposto testo 2"/>
          <p:cNvSpPr>
            <a:spLocks noGrp="1"/>
          </p:cNvSpPr>
          <p:nvPr>
            <p:ph idx="1"/>
          </p:nvPr>
        </p:nvSpPr>
        <p:spPr/>
        <p:txBody>
          <a:bodyPr/>
          <a:lstStyle/>
          <a:p>
            <a:pPr marL="0" indent="0" algn="ctr" eaLnBrk="1">
              <a:lnSpc>
                <a:spcPct val="100000"/>
              </a:lnSpc>
              <a:spcBef>
                <a:spcPct val="0"/>
              </a:spcBef>
              <a:buFont typeface="Wingdings 2" pitchFamily="18" charset="2"/>
              <a:buNone/>
            </a:pPr>
            <a:r>
              <a:rPr lang="it-IT">
                <a:latin typeface="Arial" charset="0"/>
                <a:ea typeface="Segoe UI" pitchFamily="34" charset="0"/>
                <a:cs typeface="tahoma" pitchFamily="34" charset="0"/>
              </a:rPr>
              <a:t>Scadenze</a:t>
            </a:r>
          </a:p>
          <a:p>
            <a:pPr marL="0" indent="0" eaLnBrk="1">
              <a:lnSpc>
                <a:spcPct val="100000"/>
              </a:lnSpc>
              <a:spcBef>
                <a:spcPct val="0"/>
              </a:spcBef>
              <a:buFont typeface="Wingdings 2" pitchFamily="18" charset="2"/>
              <a:buNone/>
            </a:pPr>
            <a:endParaRPr lang="it-IT">
              <a:latin typeface="Arial" charset="0"/>
              <a:ea typeface="Segoe UI" pitchFamily="34" charset="0"/>
              <a:cs typeface="tahoma" pitchFamily="34" charset="0"/>
            </a:endParaRPr>
          </a:p>
          <a:p>
            <a:pPr marL="0" indent="0" algn="just" eaLnBrk="1">
              <a:lnSpc>
                <a:spcPct val="100000"/>
              </a:lnSpc>
              <a:spcBef>
                <a:spcPct val="0"/>
              </a:spcBef>
              <a:buFont typeface="Wingdings 2" pitchFamily="18" charset="2"/>
              <a:buNone/>
            </a:pPr>
            <a:r>
              <a:rPr lang="it-IT">
                <a:latin typeface="Arial" charset="0"/>
                <a:ea typeface="Segoe UI" pitchFamily="34" charset="0"/>
                <a:cs typeface="tahoma" pitchFamily="34" charset="0"/>
              </a:rPr>
              <a:t>Il Decreto Reclutamento fissava al 31 gennaio 2022 la scadenza per adottare il PIAO. Il decreto legge “Milleproroghe”, varato il 23 dicembre 2021 dal Consiglio dei Ministri, aveva spostato la data al 30 aprile 2022 e al 31 luglio 2022 per gli enti locali. Infine, il Decreto PNRR 2 aveva spostato la scadenza al 30 giugno 2022 e al 30 settembre 2022 per gli enti locali, più 120 giorni dalla data di approvazione del bilancio per gli enti locali in sede di prima applicazione.</a:t>
            </a:r>
          </a:p>
          <a:p>
            <a:pPr marL="0" indent="0" eaLnBrk="1">
              <a:lnSpc>
                <a:spcPct val="100000"/>
              </a:lnSpc>
              <a:spcBef>
                <a:spcPct val="0"/>
              </a:spcBef>
              <a:buFont typeface="Wingdings 2" pitchFamily="18" charset="2"/>
              <a:buNone/>
            </a:pPr>
            <a:endParaRPr lang="it-IT">
              <a:latin typeface="Arial" charset="0"/>
              <a:ea typeface="Segoe UI" pitchFamily="34" charset="0"/>
              <a:cs typeface="tahoma" pitchFamily="34" charset="0"/>
            </a:endParaRPr>
          </a:p>
          <a:p>
            <a:pPr marL="0" indent="0" algn="just" eaLnBrk="1" hangingPunct="1">
              <a:buSzPct val="45000"/>
              <a:buFont typeface="Wingdings 2" pitchFamily="18" charset="2"/>
              <a:buNone/>
            </a:pPr>
            <a:r>
              <a:rPr lang="it-IT">
                <a:ea typeface="Segoe UI" pitchFamily="34" charset="0"/>
                <a:cs typeface="tahoma" pitchFamily="34" charset="0"/>
              </a:rPr>
              <a:t> </a:t>
            </a:r>
          </a:p>
        </p:txBody>
      </p:sp>
    </p:spTree>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Cosa è il PIAO</a:t>
            </a:r>
          </a:p>
        </p:txBody>
      </p:sp>
      <p:sp>
        <p:nvSpPr>
          <p:cNvPr id="38914" name="Segnaposto testo 2"/>
          <p:cNvSpPr>
            <a:spLocks noGrp="1"/>
          </p:cNvSpPr>
          <p:nvPr>
            <p:ph idx="1"/>
          </p:nvPr>
        </p:nvSpPr>
        <p:spPr>
          <a:xfrm>
            <a:off x="3859213" y="863600"/>
            <a:ext cx="7315200" cy="5121275"/>
          </a:xfrm>
        </p:spPr>
        <p:txBody>
          <a:bodyPr/>
          <a:lstStyle/>
          <a:p>
            <a:pPr marL="0" indent="0" algn="ctr" eaLnBrk="1">
              <a:lnSpc>
                <a:spcPct val="100000"/>
              </a:lnSpc>
              <a:spcBef>
                <a:spcPct val="0"/>
              </a:spcBef>
              <a:buFont typeface="Wingdings 2" pitchFamily="18" charset="2"/>
              <a:buNone/>
            </a:pPr>
            <a:r>
              <a:rPr lang="it-IT">
                <a:latin typeface="Arial" charset="0"/>
                <a:ea typeface="Segoe UI" pitchFamily="34" charset="0"/>
                <a:cs typeface="tahoma" pitchFamily="34" charset="0"/>
              </a:rPr>
              <a:t> Scadenze</a:t>
            </a:r>
          </a:p>
          <a:p>
            <a:pPr marL="0" indent="0" eaLnBrk="1">
              <a:lnSpc>
                <a:spcPct val="100000"/>
              </a:lnSpc>
              <a:spcBef>
                <a:spcPct val="0"/>
              </a:spcBef>
              <a:buFont typeface="Wingdings 2" pitchFamily="18" charset="2"/>
              <a:buNone/>
            </a:pPr>
            <a:endParaRPr lang="it-IT">
              <a:latin typeface="Arial" charset="0"/>
              <a:ea typeface="Segoe UI" pitchFamily="34" charset="0"/>
              <a:cs typeface="tahoma" pitchFamily="34" charset="0"/>
            </a:endParaRPr>
          </a:p>
          <a:p>
            <a:pPr marL="0" indent="0" algn="just" eaLnBrk="1">
              <a:lnSpc>
                <a:spcPct val="100000"/>
              </a:lnSpc>
              <a:spcBef>
                <a:spcPct val="0"/>
              </a:spcBef>
              <a:buFont typeface="Wingdings 2" pitchFamily="18" charset="2"/>
              <a:buNone/>
            </a:pPr>
            <a:r>
              <a:rPr lang="it-IT">
                <a:latin typeface="Arial" charset="0"/>
                <a:ea typeface="Segoe UI" pitchFamily="34" charset="0"/>
                <a:cs typeface="tahoma" pitchFamily="34" charset="0"/>
              </a:rPr>
              <a:t>Ora che è entrato a regime, il PIAO dovrà essere approvato il 31 gennaio di ogni anno, pubblicato sul sito istituzionale dell’ente e inviato al Dipartimento della funzione pubblica per la pubblicazione sul portale dedicato. Per gli enti locali la scadenza per la pubblicazione è fissata 30 giorni dopo l’approvazione del Bilancio di previsione.</a:t>
            </a:r>
          </a:p>
          <a:p>
            <a:pPr marL="0" indent="0" algn="just" eaLnBrk="1">
              <a:lnSpc>
                <a:spcPct val="100000"/>
              </a:lnSpc>
              <a:spcBef>
                <a:spcPct val="0"/>
              </a:spcBef>
              <a:buFont typeface="Wingdings 2" pitchFamily="18" charset="2"/>
              <a:buNone/>
            </a:pPr>
            <a:endParaRPr lang="it-IT">
              <a:latin typeface="Arial" charset="0"/>
              <a:ea typeface="Segoe UI" pitchFamily="34" charset="0"/>
              <a:cs typeface="tahoma" pitchFamily="34" charset="0"/>
            </a:endParaRPr>
          </a:p>
          <a:p>
            <a:pPr marL="0" indent="0" algn="just" eaLnBrk="1" hangingPunct="1">
              <a:buSzPct val="45000"/>
              <a:buFont typeface="Wingdings 2" pitchFamily="18" charset="2"/>
              <a:buNone/>
            </a:pPr>
            <a:r>
              <a:rPr lang="it-IT">
                <a:ea typeface="Segoe UI" pitchFamily="34" charset="0"/>
                <a:cs typeface="tahoma" pitchFamily="34" charset="0"/>
              </a:rPr>
              <a:t> </a:t>
            </a: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Cosa è il PIAO</a:t>
            </a:r>
          </a:p>
        </p:txBody>
      </p:sp>
      <p:sp>
        <p:nvSpPr>
          <p:cNvPr id="39938" name="Segnaposto testo 2"/>
          <p:cNvSpPr>
            <a:spLocks noGrp="1"/>
          </p:cNvSpPr>
          <p:nvPr>
            <p:ph idx="1"/>
          </p:nvPr>
        </p:nvSpPr>
        <p:spPr>
          <a:xfrm>
            <a:off x="3859213" y="863600"/>
            <a:ext cx="7315200" cy="5121275"/>
          </a:xfrm>
        </p:spPr>
        <p:txBody>
          <a:bodyPr/>
          <a:lstStyle/>
          <a:p>
            <a:pPr marL="0" indent="0" algn="ctr" eaLnBrk="1">
              <a:lnSpc>
                <a:spcPct val="100000"/>
              </a:lnSpc>
              <a:spcBef>
                <a:spcPct val="0"/>
              </a:spcBef>
              <a:buFont typeface="Wingdings 2" pitchFamily="18" charset="2"/>
              <a:buNone/>
            </a:pPr>
            <a:r>
              <a:rPr lang="it-IT">
                <a:solidFill>
                  <a:srgbClr val="040C28"/>
                </a:solidFill>
                <a:latin typeface="Google Sans"/>
              </a:rPr>
              <a:t>Chi deve fare il PIAO</a:t>
            </a:r>
          </a:p>
          <a:p>
            <a:pPr marL="0" indent="0" algn="ctr" eaLnBrk="1">
              <a:lnSpc>
                <a:spcPct val="100000"/>
              </a:lnSpc>
              <a:spcBef>
                <a:spcPct val="0"/>
              </a:spcBef>
              <a:buFont typeface="Wingdings 2" pitchFamily="18" charset="2"/>
              <a:buNone/>
            </a:pPr>
            <a:endParaRPr lang="it-IT">
              <a:solidFill>
                <a:srgbClr val="040C28"/>
              </a:solidFill>
              <a:latin typeface="Google Sans"/>
            </a:endParaRPr>
          </a:p>
          <a:p>
            <a:pPr marL="0" indent="0" algn="just" eaLnBrk="1">
              <a:lnSpc>
                <a:spcPct val="100000"/>
              </a:lnSpc>
              <a:spcBef>
                <a:spcPct val="0"/>
              </a:spcBef>
              <a:buFont typeface="Wingdings 2" pitchFamily="18" charset="2"/>
              <a:buNone/>
            </a:pPr>
            <a:r>
              <a:rPr lang="it-IT">
                <a:solidFill>
                  <a:srgbClr val="040C28"/>
                </a:solidFill>
                <a:latin typeface="Google Sans"/>
              </a:rPr>
              <a:t>Le Pubbliche amministrazioni con più di 50 dipendenti, con la sola esclusione delle scuole di ogni ordine e grado e delle istituzioni educative</a:t>
            </a:r>
            <a:r>
              <a:rPr lang="it-IT">
                <a:solidFill>
                  <a:srgbClr val="4D5156"/>
                </a:solidFill>
                <a:latin typeface="Google Sans"/>
              </a:rPr>
              <a:t>. Le PA interessate sono quelle dell'articolo 1, comma 2, del Decreto Legislativo 30 marzo 2001, n. 165 (con più di 50 dipendenti)</a:t>
            </a:r>
            <a:endParaRPr lang="it-IT">
              <a:ea typeface="tahoma" pitchFamily="34" charset="0"/>
              <a:cs typeface="tahoma" pitchFamily="34" charset="0"/>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Cosa è il PIAO</a:t>
            </a:r>
          </a:p>
        </p:txBody>
      </p:sp>
      <p:sp>
        <p:nvSpPr>
          <p:cNvPr id="40962" name="Segnaposto testo 2"/>
          <p:cNvSpPr>
            <a:spLocks noGrp="1"/>
          </p:cNvSpPr>
          <p:nvPr>
            <p:ph idx="1"/>
          </p:nvPr>
        </p:nvSpPr>
        <p:spPr>
          <a:xfrm>
            <a:off x="3949700" y="1123950"/>
            <a:ext cx="7315200" cy="5121275"/>
          </a:xfrm>
        </p:spPr>
        <p:txBody>
          <a:bodyPr/>
          <a:lstStyle/>
          <a:p>
            <a:pPr marL="0" indent="0" algn="ctr" eaLnBrk="1">
              <a:lnSpc>
                <a:spcPct val="100000"/>
              </a:lnSpc>
              <a:spcBef>
                <a:spcPct val="0"/>
              </a:spcBef>
              <a:buFont typeface="Wingdings 2" pitchFamily="18" charset="2"/>
              <a:buNone/>
            </a:pPr>
            <a:r>
              <a:rPr lang="it-IT">
                <a:latin typeface="Arial" charset="0"/>
                <a:ea typeface="Segoe UI" pitchFamily="34" charset="0"/>
                <a:cs typeface="tahoma" pitchFamily="34" charset="0"/>
              </a:rPr>
              <a:t>quali Piani sostituisce</a:t>
            </a:r>
          </a:p>
          <a:p>
            <a:pPr marL="0" indent="0" eaLnBrk="1">
              <a:lnSpc>
                <a:spcPct val="100000"/>
              </a:lnSpc>
              <a:spcBef>
                <a:spcPct val="0"/>
              </a:spcBef>
              <a:buFont typeface="Wingdings 2" pitchFamily="18" charset="2"/>
              <a:buNone/>
            </a:pPr>
            <a:endParaRPr lang="it-IT">
              <a:latin typeface="Arial" charset="0"/>
              <a:ea typeface="Segoe UI" pitchFamily="34" charset="0"/>
              <a:cs typeface="tahoma" pitchFamily="34" charset="0"/>
            </a:endParaRPr>
          </a:p>
          <a:p>
            <a:pPr marL="0" indent="0" algn="just" eaLnBrk="1">
              <a:lnSpc>
                <a:spcPct val="100000"/>
              </a:lnSpc>
              <a:spcBef>
                <a:spcPct val="0"/>
              </a:spcBef>
              <a:buFont typeface="Wingdings 2" pitchFamily="18" charset="2"/>
              <a:buNone/>
            </a:pPr>
            <a:r>
              <a:rPr lang="it-IT" sz="1600">
                <a:latin typeface="Arial" charset="0"/>
                <a:ea typeface="Segoe UI" pitchFamily="34" charset="0"/>
                <a:cs typeface="tahoma" pitchFamily="34" charset="0"/>
              </a:rPr>
              <a:t>L’articolo 1 del DPR n.81, pubblicato sulla Gazzetta Ufficiale n. 151/2022 del 30 giugno 2022 individua i documenti assorbiti dal PIAO:</a:t>
            </a:r>
          </a:p>
          <a:p>
            <a:pPr marL="0" indent="0" algn="just" eaLnBrk="1">
              <a:lnSpc>
                <a:spcPct val="100000"/>
              </a:lnSpc>
              <a:spcBef>
                <a:spcPct val="0"/>
              </a:spcBef>
              <a:buFont typeface="Wingdings 2" pitchFamily="18" charset="2"/>
              <a:buNone/>
            </a:pPr>
            <a:endParaRPr lang="it-IT" sz="1600">
              <a:latin typeface="Arial" charset="0"/>
              <a:ea typeface="Segoe UI" pitchFamily="34" charset="0"/>
              <a:cs typeface="tahoma" pitchFamily="34" charset="0"/>
            </a:endParaRPr>
          </a:p>
          <a:p>
            <a:pPr marL="0" indent="0" algn="just" eaLnBrk="1">
              <a:lnSpc>
                <a:spcPct val="100000"/>
              </a:lnSpc>
              <a:spcBef>
                <a:spcPct val="0"/>
              </a:spcBef>
              <a:buFont typeface="Wingdings 2" pitchFamily="18" charset="2"/>
              <a:buNone/>
            </a:pPr>
            <a:r>
              <a:rPr lang="it-IT" sz="1600">
                <a:latin typeface="Arial" charset="0"/>
                <a:ea typeface="Segoe UI" pitchFamily="34" charset="0"/>
                <a:cs typeface="tahoma" pitchFamily="34" charset="0"/>
              </a:rPr>
              <a:t>    Piano dei Fabbisogni di Personale (PFP) e Piano delle azione concrete (PAC);</a:t>
            </a:r>
          </a:p>
          <a:p>
            <a:pPr marL="0" indent="0" algn="just" eaLnBrk="1">
              <a:lnSpc>
                <a:spcPct val="100000"/>
              </a:lnSpc>
              <a:spcBef>
                <a:spcPct val="0"/>
              </a:spcBef>
              <a:buFont typeface="Wingdings 2" pitchFamily="18" charset="2"/>
              <a:buNone/>
            </a:pPr>
            <a:r>
              <a:rPr lang="it-IT" sz="1600">
                <a:latin typeface="Arial" charset="0"/>
                <a:ea typeface="Segoe UI" pitchFamily="34" charset="0"/>
                <a:cs typeface="tahoma" pitchFamily="34" charset="0"/>
              </a:rPr>
              <a:t>    Piano per Razionalizzare l’utilizzo delle Dotazioni Strumentali (PRSD);</a:t>
            </a:r>
          </a:p>
          <a:p>
            <a:pPr marL="0" indent="0" algn="just" eaLnBrk="1">
              <a:lnSpc>
                <a:spcPct val="100000"/>
              </a:lnSpc>
              <a:spcBef>
                <a:spcPct val="0"/>
              </a:spcBef>
              <a:buFont typeface="Wingdings 2" pitchFamily="18" charset="2"/>
              <a:buNone/>
            </a:pPr>
            <a:r>
              <a:rPr lang="it-IT" sz="1600">
                <a:latin typeface="Arial" charset="0"/>
                <a:ea typeface="Segoe UI" pitchFamily="34" charset="0"/>
                <a:cs typeface="tahoma" pitchFamily="34" charset="0"/>
              </a:rPr>
              <a:t>    Piano della Performance (PdP);</a:t>
            </a:r>
          </a:p>
          <a:p>
            <a:pPr marL="0" indent="0" algn="just" eaLnBrk="1">
              <a:lnSpc>
                <a:spcPct val="100000"/>
              </a:lnSpc>
              <a:spcBef>
                <a:spcPct val="0"/>
              </a:spcBef>
              <a:buFont typeface="Wingdings 2" pitchFamily="18" charset="2"/>
              <a:buNone/>
            </a:pPr>
            <a:r>
              <a:rPr lang="it-IT" sz="1600">
                <a:latin typeface="Arial" charset="0"/>
                <a:ea typeface="Segoe UI" pitchFamily="34" charset="0"/>
                <a:cs typeface="tahoma" pitchFamily="34" charset="0"/>
              </a:rPr>
              <a:t>    </a:t>
            </a:r>
            <a:r>
              <a:rPr lang="it-IT" sz="1600" b="1">
                <a:latin typeface="Arial" charset="0"/>
                <a:ea typeface="Segoe UI" pitchFamily="34" charset="0"/>
                <a:cs typeface="tahoma" pitchFamily="34" charset="0"/>
              </a:rPr>
              <a:t>Piano di Prevenzione della Corruzione e della Trasparenza (PtPCT);</a:t>
            </a:r>
          </a:p>
          <a:p>
            <a:pPr marL="0" indent="0" algn="just" eaLnBrk="1">
              <a:lnSpc>
                <a:spcPct val="100000"/>
              </a:lnSpc>
              <a:spcBef>
                <a:spcPct val="0"/>
              </a:spcBef>
              <a:buFont typeface="Wingdings 2" pitchFamily="18" charset="2"/>
              <a:buNone/>
            </a:pPr>
            <a:r>
              <a:rPr lang="it-IT" sz="1600">
                <a:latin typeface="Arial" charset="0"/>
                <a:ea typeface="Segoe UI" pitchFamily="34" charset="0"/>
                <a:cs typeface="tahoma" pitchFamily="34" charset="0"/>
              </a:rPr>
              <a:t>    Piano Organizzativo del Lavoro Agile (POLA);</a:t>
            </a:r>
          </a:p>
          <a:p>
            <a:pPr marL="0" indent="0" algn="just" eaLnBrk="1">
              <a:lnSpc>
                <a:spcPct val="100000"/>
              </a:lnSpc>
              <a:spcBef>
                <a:spcPct val="0"/>
              </a:spcBef>
              <a:buFont typeface="Wingdings 2" pitchFamily="18" charset="2"/>
              <a:buNone/>
            </a:pPr>
            <a:r>
              <a:rPr lang="it-IT" sz="1600">
                <a:latin typeface="Arial" charset="0"/>
                <a:ea typeface="Segoe UI" pitchFamily="34" charset="0"/>
                <a:cs typeface="tahoma" pitchFamily="34" charset="0"/>
              </a:rPr>
              <a:t>    Piano di Azioni Positive (PAP).</a:t>
            </a:r>
          </a:p>
          <a:p>
            <a:pPr marL="0" indent="0" eaLnBrk="1">
              <a:lnSpc>
                <a:spcPct val="100000"/>
              </a:lnSpc>
              <a:spcBef>
                <a:spcPct val="0"/>
              </a:spcBef>
              <a:buFont typeface="Wingdings 2" pitchFamily="18" charset="2"/>
              <a:buNone/>
            </a:pPr>
            <a:endParaRPr lang="it-IT">
              <a:ea typeface="Segoe UI" pitchFamily="34" charset="0"/>
              <a:cs typeface="tahoma" pitchFamily="34" charset="0"/>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Cosa è il PIAO</a:t>
            </a:r>
          </a:p>
        </p:txBody>
      </p:sp>
      <p:sp>
        <p:nvSpPr>
          <p:cNvPr id="41986" name="Segnaposto testo 2"/>
          <p:cNvSpPr>
            <a:spLocks noGrp="1"/>
          </p:cNvSpPr>
          <p:nvPr>
            <p:ph idx="1"/>
          </p:nvPr>
        </p:nvSpPr>
        <p:spPr>
          <a:xfrm>
            <a:off x="3859213" y="863600"/>
            <a:ext cx="7315200" cy="5121275"/>
          </a:xfrm>
        </p:spPr>
        <p:txBody>
          <a:bodyPr/>
          <a:lstStyle/>
          <a:p>
            <a:pPr marL="0" indent="0" algn="just" eaLnBrk="1">
              <a:lnSpc>
                <a:spcPct val="100000"/>
              </a:lnSpc>
              <a:spcBef>
                <a:spcPct val="0"/>
              </a:spcBef>
              <a:buFont typeface="Wingdings 2" pitchFamily="18" charset="2"/>
              <a:buNone/>
            </a:pPr>
            <a:r>
              <a:rPr lang="it-IT"/>
              <a:t>Il Piano ha durata triennale, viene aggiornato annualmente e definisce, tra l’altro: </a:t>
            </a:r>
          </a:p>
          <a:p>
            <a:pPr marL="0" indent="0" algn="just" eaLnBrk="1">
              <a:lnSpc>
                <a:spcPct val="100000"/>
              </a:lnSpc>
              <a:spcBef>
                <a:spcPct val="0"/>
              </a:spcBef>
              <a:buFont typeface="Wingdings 2" pitchFamily="18" charset="2"/>
              <a:buNone/>
            </a:pPr>
            <a:r>
              <a:rPr lang="it-IT" b="1"/>
              <a:t>-  gli strumenti e le fasi per giungere alla piena trasparenza dei risultati dell'attività e dell'organizzazione amministrativa nonché per raggiungere gli obiettivi in materia di contrasto alla Corruzione secondo quanto previsto dalla l.190/2012 e in conformità agli indirizzi adottati da ANAC con il PNA</a:t>
            </a:r>
            <a:r>
              <a:rPr lang="it-IT"/>
              <a:t>;</a:t>
            </a:r>
          </a:p>
          <a:p>
            <a:pPr marL="0" indent="0" algn="just" eaLnBrk="1">
              <a:lnSpc>
                <a:spcPct val="100000"/>
              </a:lnSpc>
              <a:spcBef>
                <a:spcPct val="0"/>
              </a:spcBef>
              <a:buFont typeface="Wingdings 2" pitchFamily="18" charset="2"/>
              <a:buNone/>
            </a:pPr>
            <a:r>
              <a:rPr lang="it-IT"/>
              <a:t>la strategia di gestione del capitale umano e di sviluppo organizzativo, anche mediante il ricorso al lavoro agile.</a:t>
            </a:r>
          </a:p>
          <a:p>
            <a:pPr marL="0" indent="0" algn="just" eaLnBrk="1">
              <a:lnSpc>
                <a:spcPct val="100000"/>
              </a:lnSpc>
              <a:spcBef>
                <a:spcPct val="0"/>
              </a:spcBef>
              <a:buFont typeface="Wingdings 2" pitchFamily="18" charset="2"/>
              <a:buNone/>
            </a:pPr>
            <a:r>
              <a:rPr lang="it-IT"/>
              <a:t> Nel PIAO confluisce il Piano organizzativo lavoro agile (POLA) volto a stabilire le misure organizzative, i percorsi formativi del personale e gli strumenti di rilevazione periodica dei risultati conseguiti, anche in termini di miglioramento dell’efficacia e dell’efficienza dell’azione amministrativa e digitalizzazione dei processi.</a:t>
            </a:r>
            <a:endParaRPr lang="it-IT">
              <a:ea typeface="tahoma" pitchFamily="34" charset="0"/>
              <a:cs typeface="tahoma" pitchFamily="34" charset="0"/>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Rectangle 2"/>
          <p:cNvSpPr>
            <a:spLocks noGrp="1"/>
          </p:cNvSpPr>
          <p:nvPr>
            <p:ph type="title" idx="4294967295"/>
          </p:nvPr>
        </p:nvSpPr>
        <p:spPr bwMode="auto"/>
        <p:txBody>
          <a:bodyPr wrap="square" numCol="1" anchorCtr="0" compatLnSpc="1">
            <a:prstTxWarp prst="textNoShape">
              <a:avLst/>
            </a:prstTxWarp>
          </a:bodyPr>
          <a:lstStyle/>
          <a:p>
            <a:pPr eaLnBrk="1" hangingPunct="1">
              <a:defRPr/>
            </a:pPr>
            <a:r>
              <a:rPr lang="it-IT" sz="2000"/>
              <a:t>Sistema aziendale Trasparenza e prevenzione della corruzione</a:t>
            </a:r>
          </a:p>
        </p:txBody>
      </p:sp>
      <p:sp>
        <p:nvSpPr>
          <p:cNvPr id="15362" name="Rectangle 3"/>
          <p:cNvSpPr>
            <a:spLocks noGrp="1"/>
          </p:cNvSpPr>
          <p:nvPr>
            <p:ph type="body" idx="4294967295"/>
          </p:nvPr>
        </p:nvSpPr>
        <p:spPr/>
        <p:txBody>
          <a:bodyPr/>
          <a:lstStyle/>
          <a:p>
            <a:pPr eaLnBrk="1" hangingPunct="1"/>
            <a:r>
              <a:rPr lang="it-IT"/>
              <a:t>Strumenti regolativi:</a:t>
            </a:r>
          </a:p>
          <a:p>
            <a:pPr eaLnBrk="1" hangingPunct="1"/>
            <a:r>
              <a:rPr lang="it-IT"/>
              <a:t>Legge</a:t>
            </a:r>
          </a:p>
          <a:p>
            <a:pPr eaLnBrk="1" hangingPunct="1"/>
            <a:r>
              <a:rPr lang="it-IT"/>
              <a:t>Regolamento</a:t>
            </a:r>
          </a:p>
          <a:p>
            <a:pPr eaLnBrk="1" hangingPunct="1"/>
            <a:r>
              <a:rPr lang="it-IT"/>
              <a:t>Altro:</a:t>
            </a:r>
          </a:p>
          <a:p>
            <a:pPr lvl="1" eaLnBrk="1" hangingPunct="1"/>
            <a:r>
              <a:rPr lang="it-IT"/>
              <a:t>Direttive ANAC</a:t>
            </a:r>
          </a:p>
          <a:p>
            <a:pPr lvl="1" eaLnBrk="1" hangingPunct="1"/>
            <a:r>
              <a:rPr lang="it-IT"/>
              <a:t>Interpretazioni ANAC</a:t>
            </a:r>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Cosa è il PIAO</a:t>
            </a:r>
          </a:p>
        </p:txBody>
      </p:sp>
      <p:sp>
        <p:nvSpPr>
          <p:cNvPr id="43010" name="Segnaposto testo 2"/>
          <p:cNvSpPr>
            <a:spLocks noGrp="1"/>
          </p:cNvSpPr>
          <p:nvPr>
            <p:ph idx="1"/>
          </p:nvPr>
        </p:nvSpPr>
        <p:spPr>
          <a:xfrm>
            <a:off x="3859213" y="863600"/>
            <a:ext cx="7315200" cy="5121275"/>
          </a:xfrm>
        </p:spPr>
        <p:txBody>
          <a:bodyPr/>
          <a:lstStyle/>
          <a:p>
            <a:pPr marL="0" indent="0" eaLnBrk="1">
              <a:lnSpc>
                <a:spcPct val="100000"/>
              </a:lnSpc>
              <a:spcBef>
                <a:spcPct val="0"/>
              </a:spcBef>
              <a:buFont typeface="Wingdings 2" pitchFamily="18" charset="2"/>
              <a:buNone/>
            </a:pPr>
            <a:r>
              <a:rPr lang="it-IT" b="1"/>
              <a:t>il Piano e i relativi aggiornamenti vanno pubblicati entro il 31 gennaio di ogni anno </a:t>
            </a:r>
            <a:r>
              <a:rPr lang="it-IT"/>
              <a:t>nel sito internet istituzionale  ed inviati al Dipartimento della funzione pubblica della Presidenza del Consiglio dei ministri (DFP)per la pubblicazione sul relativo portale</a:t>
            </a:r>
            <a:endParaRPr lang="it-IT">
              <a:ea typeface="tahoma" pitchFamily="34" charset="0"/>
              <a:cs typeface="tahoma" pitchFamily="34" charset="0"/>
            </a:endParaRPr>
          </a:p>
        </p:txBody>
      </p:sp>
    </p:spTree>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Rischi corruttivi e trasparenza</a:t>
            </a:r>
          </a:p>
        </p:txBody>
      </p:sp>
      <p:sp>
        <p:nvSpPr>
          <p:cNvPr id="44034" name="Segnaposto testo 2"/>
          <p:cNvSpPr>
            <a:spLocks noGrp="1"/>
          </p:cNvSpPr>
          <p:nvPr>
            <p:ph idx="1"/>
          </p:nvPr>
        </p:nvSpPr>
        <p:spPr>
          <a:xfrm>
            <a:off x="3859213" y="863600"/>
            <a:ext cx="7315200" cy="5121275"/>
          </a:xfrm>
        </p:spPr>
        <p:txBody>
          <a:bodyPr/>
          <a:lstStyle/>
          <a:p>
            <a:pPr marL="0" indent="0" algn="ctr" eaLnBrk="1">
              <a:lnSpc>
                <a:spcPct val="100000"/>
              </a:lnSpc>
              <a:spcBef>
                <a:spcPct val="0"/>
              </a:spcBef>
              <a:buFont typeface="Wingdings 2" pitchFamily="18" charset="2"/>
              <a:buNone/>
            </a:pPr>
            <a:r>
              <a:rPr lang="it-IT" b="1"/>
              <a:t>Sottosezione di programmazione –  Rischi corruttivi e trasparenza</a:t>
            </a:r>
          </a:p>
          <a:p>
            <a:pPr marL="0" indent="0" eaLnBrk="1">
              <a:lnSpc>
                <a:spcPct val="100000"/>
              </a:lnSpc>
              <a:spcBef>
                <a:spcPct val="0"/>
              </a:spcBef>
              <a:buFont typeface="Wingdings 2" pitchFamily="18" charset="2"/>
              <a:buNone/>
            </a:pPr>
            <a:r>
              <a:rPr lang="it-IT"/>
              <a:t> La sottosezione è predisposta dal Responsabile della prevenzione della corruzione e della trasparenza (RPCT) sulla base degli obiettivi strategici in materia di prevenzione della corruzione e trasparenza definiti dall’organo di indirizzo, ai sensi della legge n. 190 del 2012 e che vanno formulati in una </a:t>
            </a:r>
            <a:r>
              <a:rPr lang="it-IT" b="1"/>
              <a:t>logica di integrazione </a:t>
            </a:r>
            <a:r>
              <a:rPr lang="it-IT"/>
              <a:t>con quelli specifici programmati in modo funzionale alle strategie di creazione di valore.</a:t>
            </a:r>
          </a:p>
        </p:txBody>
      </p:sp>
    </p:spTree>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Rischi corruttivi e trasparenza</a:t>
            </a:r>
          </a:p>
        </p:txBody>
      </p:sp>
      <p:sp>
        <p:nvSpPr>
          <p:cNvPr id="45058" name="Segnaposto testo 2"/>
          <p:cNvSpPr>
            <a:spLocks noGrp="1"/>
          </p:cNvSpPr>
          <p:nvPr>
            <p:ph idx="1"/>
          </p:nvPr>
        </p:nvSpPr>
        <p:spPr>
          <a:xfrm>
            <a:off x="3859213" y="863600"/>
            <a:ext cx="7315200" cy="5121275"/>
          </a:xfrm>
        </p:spPr>
        <p:txBody>
          <a:bodyPr/>
          <a:lstStyle/>
          <a:p>
            <a:pPr marL="0" indent="0" eaLnBrk="1">
              <a:lnSpc>
                <a:spcPct val="100000"/>
              </a:lnSpc>
              <a:spcBef>
                <a:spcPct val="0"/>
              </a:spcBef>
              <a:buFont typeface="Wingdings 2" pitchFamily="18" charset="2"/>
              <a:buNone/>
            </a:pPr>
            <a:r>
              <a:rPr lang="it-IT"/>
              <a:t> Gli elementi essenziali della sottosezione, volti a individuare e a contenere rischi corruttivi, sono quelli indicati nel Piano nazionale anticorruzione (PNA) e negli atti di regolazione generali adottati dall’ANAC ai sensi della legge n. 190 del 2012 e del decreto legislativo n. 33 del 2013. </a:t>
            </a:r>
          </a:p>
          <a:p>
            <a:pPr marL="0" indent="0" eaLnBrk="1">
              <a:lnSpc>
                <a:spcPct val="100000"/>
              </a:lnSpc>
              <a:spcBef>
                <a:spcPct val="0"/>
              </a:spcBef>
              <a:buFont typeface="Wingdings 2" pitchFamily="18" charset="2"/>
              <a:buNone/>
            </a:pPr>
            <a:endParaRPr lang="it-IT"/>
          </a:p>
          <a:p>
            <a:pPr marL="0" indent="0" eaLnBrk="1">
              <a:lnSpc>
                <a:spcPct val="100000"/>
              </a:lnSpc>
              <a:spcBef>
                <a:spcPct val="0"/>
              </a:spcBef>
              <a:buFont typeface="Wingdings 2" pitchFamily="18" charset="2"/>
              <a:buNone/>
            </a:pPr>
            <a:r>
              <a:rPr lang="it-IT"/>
              <a:t>.</a:t>
            </a:r>
            <a:endParaRPr lang="it-IT">
              <a:ea typeface="tahoma" pitchFamily="34" charset="0"/>
              <a:cs typeface="tahoma" pitchFamily="34" charset="0"/>
            </a:endParaRPr>
          </a:p>
          <a:p>
            <a:pPr marL="0" indent="0" eaLnBrk="1">
              <a:lnSpc>
                <a:spcPct val="100000"/>
              </a:lnSpc>
              <a:spcBef>
                <a:spcPct val="0"/>
              </a:spcBef>
              <a:buFont typeface="Wingdings 2" pitchFamily="18" charset="2"/>
              <a:buNone/>
            </a:pPr>
            <a:endParaRPr lang="it-IT">
              <a:ea typeface="tahoma" pitchFamily="34" charset="0"/>
              <a:cs typeface="tahoma" pitchFamily="34" charset="0"/>
            </a:endParaRPr>
          </a:p>
        </p:txBody>
      </p:sp>
    </p:spTree>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Rischi corruttivi e trasparenza</a:t>
            </a:r>
          </a:p>
        </p:txBody>
      </p:sp>
      <p:sp>
        <p:nvSpPr>
          <p:cNvPr id="4" name="Segnaposto testo 2"/>
          <p:cNvSpPr txBox="1">
            <a:spLocks noGrp="1"/>
          </p:cNvSpPr>
          <p:nvPr>
            <p:ph idx="1"/>
          </p:nvPr>
        </p:nvSpPr>
        <p:spPr>
          <a:xfrm>
            <a:off x="3859213" y="863600"/>
            <a:ext cx="7315200" cy="5121275"/>
          </a:xfrm>
        </p:spPr>
        <p:txBody>
          <a:bodyPr rtlCol="0">
            <a:normAutofit fontScale="70000" lnSpcReduction="20000"/>
          </a:bodyPr>
          <a:lstStyle/>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 Valutazione di impatto del contesto esterno per evidenziare se le caratteristiche strutturali e congiunturali dell’ambiente, culturale, sociale ed economico nel quale l’amministrazione si trova ad operare possano favorire il verificarsi di fenomeni corruttivi.</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 • Valutazione di impatto del contesto interno per evidenziare se la mission dell’ente e/o la sua struttura organizzativa, sulla base delle informazioni della Sezione 3.2, possano influenzare l’esposizione al rischio corruttivo della stessa. </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 Mappatura dei processi sensibili al fine di identificare le criticità che, in ragione della natura e delle peculiarità dell’attività stessa, espongono l’amministrazione a rischi corruttivi con focus sui processi per il raggiungimento degli obiettivi di performance volti a incrementare il valore pubblico . </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 Identificazione e valutazione dei rischi corruttivi potenziali e concreti (quindi analizzati e ponderati con esiti positivo).</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 • Progettazione di misure organizzative per il trattamento del rischio. Individuati i rischi corruttivi le amministrazioni programmano le misure sia generali, previste dalla legge 190/2012, che specifiche per contenere i rischi corruttivi individuati. Le misure specifiche sono progettate in modo adeguato rispetto allo specifico rischio, calibrate sulla base del miglior rapporto costi benefici e sostenibili dal punto di vista economico e organizzativo. Devono essere privilegiate le misure volte a raggiungere più finalità, prime fra tutte quelli di semplificazione, efficacia, efficienza ed economicità. </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 • Monitoraggio sull’idoneità e sull’attuazione delle misure.</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 • Programmazione dell’attuazione della trasparenza e relativo monitoraggio ai sensi del decreto legislativo n. 33 del 2013 e delle misure organizzative per garantire l’accesso civico semplice  e generalizzato</a:t>
            </a:r>
            <a:endParaRPr lang="it-IT" dirty="0">
              <a:solidFill>
                <a:schemeClr val="tx1">
                  <a:lumMod val="65000"/>
                  <a:lumOff val="35000"/>
                </a:schemeClr>
              </a:solidFill>
              <a:cs typeface="Tahoma" pitchFamily="2"/>
            </a:endParaRPr>
          </a:p>
        </p:txBody>
      </p:sp>
    </p:spTree>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298450" y="1128713"/>
            <a:ext cx="2946400" cy="4600575"/>
          </a:xfrm>
        </p:spPr>
        <p:txBody>
          <a:bodyPr/>
          <a:lstStyle/>
          <a:p>
            <a:pPr eaLnBrk="1" fontAlgn="auto" hangingPunct="1">
              <a:spcAft>
                <a:spcPts val="0"/>
              </a:spcAft>
              <a:defRPr/>
            </a:pPr>
            <a:r>
              <a:rPr lang="it-IT" sz="2000" dirty="0"/>
              <a:t>Il PIAO in Azienda</a:t>
            </a:r>
          </a:p>
        </p:txBody>
      </p:sp>
      <p:sp>
        <p:nvSpPr>
          <p:cNvPr id="47106" name="Segnaposto testo 2"/>
          <p:cNvSpPr>
            <a:spLocks noGrp="1"/>
          </p:cNvSpPr>
          <p:nvPr>
            <p:ph idx="1"/>
          </p:nvPr>
        </p:nvSpPr>
        <p:spPr>
          <a:xfrm>
            <a:off x="3859213" y="863600"/>
            <a:ext cx="7315200" cy="5121275"/>
          </a:xfrm>
        </p:spPr>
        <p:txBody>
          <a:bodyPr/>
          <a:lstStyle/>
          <a:p>
            <a:pPr marL="0" indent="0" algn="just" eaLnBrk="1">
              <a:lnSpc>
                <a:spcPct val="100000"/>
              </a:lnSpc>
              <a:spcBef>
                <a:spcPct val="0"/>
              </a:spcBef>
              <a:buFont typeface="Wingdings 2" pitchFamily="18" charset="2"/>
              <a:buNone/>
            </a:pPr>
            <a:r>
              <a:rPr lang="it-IT"/>
              <a:t>L’anno scorso, in sede di prima applicazione, il PIAO doveva essere adottato entro il 30 giugno 2022 (termine inizialmente stabilito al 30 aprile 2022 dal decreto legge “milleproroghe”, D.L. n. 228/2021, poi spostato al 30 giugno 2022 dal decreto legge 30 aprile 2022, n. 36, c.d. “PNRR-2”)</a:t>
            </a:r>
          </a:p>
          <a:p>
            <a:pPr marL="0" indent="0" algn="just" eaLnBrk="1">
              <a:lnSpc>
                <a:spcPct val="100000"/>
              </a:lnSpc>
              <a:spcBef>
                <a:spcPct val="0"/>
              </a:spcBef>
              <a:buFont typeface="Wingdings 2" pitchFamily="18" charset="2"/>
              <a:buNone/>
            </a:pPr>
            <a:r>
              <a:rPr lang="it-IT"/>
              <a:t>L’Azienda Usl Toscana nordovest, pertanto,  con la propria deliberazione n. 622 del 27 giugno 2022,  ha adottato il Piano Integrato di Attività e Organizzazione (PIAO) 2022 – 2024;</a:t>
            </a:r>
          </a:p>
          <a:p>
            <a:pPr marL="0" indent="0" algn="just" eaLnBrk="1">
              <a:lnSpc>
                <a:spcPct val="100000"/>
              </a:lnSpc>
              <a:spcBef>
                <a:spcPct val="0"/>
              </a:spcBef>
              <a:buFont typeface="Wingdings 2" pitchFamily="18" charset="2"/>
              <a:buNone/>
            </a:pPr>
            <a:endParaRPr lang="it-IT"/>
          </a:p>
          <a:p>
            <a:pPr marL="0" indent="0" algn="just" eaLnBrk="1">
              <a:lnSpc>
                <a:spcPct val="100000"/>
              </a:lnSpc>
              <a:spcBef>
                <a:spcPct val="0"/>
              </a:spcBef>
              <a:buFont typeface="Wingdings 2" pitchFamily="18" charset="2"/>
              <a:buNone/>
            </a:pPr>
            <a:r>
              <a:rPr lang="it-IT"/>
              <a:t> </a:t>
            </a:r>
            <a:r>
              <a:rPr lang="it-IT" b="1"/>
              <a:t>L’aggiornamento al PIAO</a:t>
            </a:r>
            <a:r>
              <a:rPr lang="it-IT" b="1">
                <a:ea typeface="tahoma" pitchFamily="34" charset="0"/>
                <a:cs typeface="tahoma" pitchFamily="34" charset="0"/>
              </a:rPr>
              <a:t>  della USL Toscana Nordovest è stato adottato con Deliberazione n. 42 del 31/01/2023</a:t>
            </a:r>
          </a:p>
          <a:p>
            <a:pPr marL="0" indent="0" eaLnBrk="1">
              <a:lnSpc>
                <a:spcPct val="100000"/>
              </a:lnSpc>
              <a:spcBef>
                <a:spcPct val="0"/>
              </a:spcBef>
              <a:buFont typeface="Wingdings 2" pitchFamily="18" charset="2"/>
              <a:buNone/>
            </a:pPr>
            <a:endParaRPr lang="it-IT">
              <a:ea typeface="tahoma" pitchFamily="34" charset="0"/>
              <a:cs typeface="tahoma" pitchFamily="34" charset="0"/>
            </a:endParaRPr>
          </a:p>
        </p:txBody>
      </p:sp>
    </p:spTree>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in azienda</a:t>
            </a:r>
          </a:p>
        </p:txBody>
      </p:sp>
      <p:sp>
        <p:nvSpPr>
          <p:cNvPr id="48130" name="Segnaposto testo 2"/>
          <p:cNvSpPr>
            <a:spLocks noGrp="1"/>
          </p:cNvSpPr>
          <p:nvPr>
            <p:ph idx="1"/>
          </p:nvPr>
        </p:nvSpPr>
        <p:spPr>
          <a:xfrm>
            <a:off x="3859213" y="863600"/>
            <a:ext cx="7315200" cy="5121275"/>
          </a:xfrm>
        </p:spPr>
        <p:txBody>
          <a:bodyPr/>
          <a:lstStyle/>
          <a:p>
            <a:pPr marL="0" indent="0" eaLnBrk="1">
              <a:lnSpc>
                <a:spcPct val="100000"/>
              </a:lnSpc>
              <a:spcBef>
                <a:spcPct val="0"/>
              </a:spcBef>
              <a:buFont typeface="Wingdings 2" pitchFamily="18" charset="2"/>
              <a:buNone/>
            </a:pPr>
            <a:r>
              <a:rPr lang="it-IT"/>
              <a:t>Premessa</a:t>
            </a:r>
          </a:p>
          <a:p>
            <a:pPr marL="0" indent="0" eaLnBrk="1">
              <a:lnSpc>
                <a:spcPct val="100000"/>
              </a:lnSpc>
              <a:spcBef>
                <a:spcPct val="0"/>
              </a:spcBef>
              <a:buFont typeface="Wingdings 2" pitchFamily="18" charset="2"/>
              <a:buNone/>
            </a:pPr>
            <a:r>
              <a:rPr lang="it-IT"/>
              <a:t> Sezione 1 – Scheda Anagrafica dell’Amministrazione</a:t>
            </a:r>
          </a:p>
          <a:p>
            <a:pPr marL="0" indent="0" eaLnBrk="1">
              <a:lnSpc>
                <a:spcPct val="100000"/>
              </a:lnSpc>
              <a:spcBef>
                <a:spcPct val="0"/>
              </a:spcBef>
              <a:buFont typeface="Wingdings 2" pitchFamily="18" charset="2"/>
              <a:buNone/>
            </a:pPr>
            <a:r>
              <a:rPr lang="it-IT"/>
              <a:t> Sezione 2 – Valore Pubblico, performance e anticorruzione ◦ Sottosezione: Valore Pubblico ◦ Sottosezione: Performance ◦ Sottosezione: Rischi Corruttivi e Trasparenza</a:t>
            </a:r>
          </a:p>
          <a:p>
            <a:pPr marL="0" indent="0" eaLnBrk="1">
              <a:lnSpc>
                <a:spcPct val="100000"/>
              </a:lnSpc>
              <a:spcBef>
                <a:spcPct val="0"/>
              </a:spcBef>
              <a:buFont typeface="Wingdings 2" pitchFamily="18" charset="2"/>
              <a:buNone/>
            </a:pPr>
            <a:r>
              <a:rPr lang="it-IT"/>
              <a:t> Sezione 3 – Organizzazione e Capitale Umano ◦ Sottosezione: Struttura Organizzativa ◦ Sottosezione: Organizzazione del Lavoro Agile ◦ Sottosezione: Piano triennale dei fabbisogni di personale ◦ Sottosezione: Formazione del personale</a:t>
            </a:r>
          </a:p>
          <a:p>
            <a:pPr marL="0" indent="0" eaLnBrk="1">
              <a:lnSpc>
                <a:spcPct val="100000"/>
              </a:lnSpc>
              <a:spcBef>
                <a:spcPct val="0"/>
              </a:spcBef>
              <a:buFont typeface="Wingdings 2" pitchFamily="18" charset="2"/>
              <a:buNone/>
            </a:pPr>
            <a:r>
              <a:rPr lang="it-IT"/>
              <a:t> Sezione 4 – Monitoraggio </a:t>
            </a:r>
          </a:p>
          <a:p>
            <a:pPr marL="0" indent="0" eaLnBrk="1">
              <a:lnSpc>
                <a:spcPct val="100000"/>
              </a:lnSpc>
              <a:spcBef>
                <a:spcPct val="0"/>
              </a:spcBef>
              <a:buFont typeface="Wingdings 2" pitchFamily="18" charset="2"/>
              <a:buNone/>
            </a:pPr>
            <a:r>
              <a:rPr lang="it-IT"/>
              <a:t>Allegati PIAO </a:t>
            </a:r>
          </a:p>
          <a:p>
            <a:pPr marL="0" indent="0" eaLnBrk="1">
              <a:lnSpc>
                <a:spcPct val="100000"/>
              </a:lnSpc>
              <a:spcBef>
                <a:spcPct val="0"/>
              </a:spcBef>
              <a:buFont typeface="Wingdings 2" pitchFamily="18" charset="2"/>
              <a:buNone/>
            </a:pPr>
            <a:r>
              <a:rPr lang="it-IT"/>
              <a:t>1 Personale per ruolo e genere;</a:t>
            </a:r>
          </a:p>
          <a:p>
            <a:pPr marL="0" indent="0" eaLnBrk="1">
              <a:lnSpc>
                <a:spcPct val="100000"/>
              </a:lnSpc>
              <a:spcBef>
                <a:spcPct val="0"/>
              </a:spcBef>
              <a:buFont typeface="Wingdings 2" pitchFamily="18" charset="2"/>
              <a:buNone/>
            </a:pPr>
            <a:r>
              <a:rPr lang="it-IT"/>
              <a:t> 2 Sistema monitoraggio PIAO;</a:t>
            </a:r>
          </a:p>
          <a:p>
            <a:pPr marL="0" indent="0" eaLnBrk="1">
              <a:lnSpc>
                <a:spcPct val="100000"/>
              </a:lnSpc>
              <a:spcBef>
                <a:spcPct val="0"/>
              </a:spcBef>
              <a:buFont typeface="Wingdings 2" pitchFamily="18" charset="2"/>
              <a:buNone/>
            </a:pPr>
            <a:r>
              <a:rPr lang="it-IT"/>
              <a:t> 3 Obblighi di pubblicazione e mappatura processi anticorruzione e trasparenza;</a:t>
            </a:r>
          </a:p>
          <a:p>
            <a:pPr marL="0" indent="0" eaLnBrk="1">
              <a:lnSpc>
                <a:spcPct val="100000"/>
              </a:lnSpc>
              <a:spcBef>
                <a:spcPct val="0"/>
              </a:spcBef>
              <a:buFont typeface="Wingdings 2" pitchFamily="18" charset="2"/>
              <a:buNone/>
            </a:pPr>
            <a:r>
              <a:rPr lang="it-IT"/>
              <a:t> 4 Piano triennale del fabbisogno personale 2022 – 2024.</a:t>
            </a:r>
            <a:endParaRPr lang="it-IT">
              <a:ea typeface="tahoma" pitchFamily="34" charset="0"/>
              <a:cs typeface="tahoma" pitchFamily="34" charset="0"/>
            </a:endParaRPr>
          </a:p>
        </p:txBody>
      </p:sp>
    </p:spTree>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in azienda</a:t>
            </a:r>
          </a:p>
        </p:txBody>
      </p:sp>
      <p:sp>
        <p:nvSpPr>
          <p:cNvPr id="49154" name="Segnaposto testo 2"/>
          <p:cNvSpPr>
            <a:spLocks noGrp="1"/>
          </p:cNvSpPr>
          <p:nvPr>
            <p:ph idx="1"/>
          </p:nvPr>
        </p:nvSpPr>
        <p:spPr>
          <a:xfrm>
            <a:off x="3859213" y="863600"/>
            <a:ext cx="7315200" cy="5121275"/>
          </a:xfrm>
        </p:spPr>
        <p:txBody>
          <a:bodyPr/>
          <a:lstStyle/>
          <a:p>
            <a:pPr marL="0" indent="0" algn="just" eaLnBrk="1">
              <a:lnSpc>
                <a:spcPct val="100000"/>
              </a:lnSpc>
              <a:spcBef>
                <a:spcPct val="0"/>
              </a:spcBef>
              <a:buFont typeface="Wingdings 2" pitchFamily="18" charset="2"/>
              <a:buNone/>
            </a:pPr>
            <a:r>
              <a:rPr lang="it-IT"/>
              <a:t>Il PIAO e gli aggiornamenti sono pubblicati sull’apposita sezione Trasparenza del sito internet istituzionale e  caricati sul «Portale PIAO” del Dipartimento della Funzione Pubblica della Presidenza del Consiglio dei ministri raggiungibile all’indirizzo</a:t>
            </a:r>
          </a:p>
          <a:p>
            <a:pPr marL="0" indent="0" algn="just" eaLnBrk="1">
              <a:lnSpc>
                <a:spcPct val="100000"/>
              </a:lnSpc>
              <a:spcBef>
                <a:spcPct val="0"/>
              </a:spcBef>
              <a:buFont typeface="Wingdings 2" pitchFamily="18" charset="2"/>
              <a:buNone/>
            </a:pPr>
            <a:endParaRPr lang="it-IT"/>
          </a:p>
          <a:p>
            <a:pPr marL="0" indent="0" algn="ctr" eaLnBrk="1">
              <a:lnSpc>
                <a:spcPct val="100000"/>
              </a:lnSpc>
              <a:spcBef>
                <a:spcPct val="0"/>
              </a:spcBef>
              <a:buFont typeface="Wingdings 2" pitchFamily="18" charset="2"/>
              <a:buNone/>
            </a:pPr>
            <a:r>
              <a:rPr lang="it-IT"/>
              <a:t> </a:t>
            </a:r>
            <a:r>
              <a:rPr lang="it-IT" b="1"/>
              <a:t>http://piao.dpf.gov.it</a:t>
            </a:r>
            <a:endParaRPr lang="it-IT" b="1">
              <a:ea typeface="tahoma" pitchFamily="34" charset="0"/>
              <a:cs typeface="tahoma" pitchFamily="34" charset="0"/>
            </a:endParaRPr>
          </a:p>
        </p:txBody>
      </p:sp>
    </p:spTree>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in azienda</a:t>
            </a:r>
          </a:p>
        </p:txBody>
      </p:sp>
      <p:sp>
        <p:nvSpPr>
          <p:cNvPr id="50178" name="Segnaposto testo 2"/>
          <p:cNvSpPr>
            <a:spLocks noGrp="1"/>
          </p:cNvSpPr>
          <p:nvPr>
            <p:ph idx="1"/>
          </p:nvPr>
        </p:nvSpPr>
        <p:spPr>
          <a:xfrm>
            <a:off x="3859213" y="863600"/>
            <a:ext cx="7315200" cy="5121275"/>
          </a:xfrm>
        </p:spPr>
        <p:txBody>
          <a:bodyPr/>
          <a:lstStyle/>
          <a:p>
            <a:pPr marL="0" indent="0" eaLnBrk="1">
              <a:lnSpc>
                <a:spcPct val="100000"/>
              </a:lnSpc>
              <a:spcBef>
                <a:spcPct val="0"/>
              </a:spcBef>
              <a:buFont typeface="Wingdings 2" pitchFamily="18" charset="2"/>
              <a:buNone/>
            </a:pPr>
            <a:r>
              <a:rPr lang="it-IT"/>
              <a:t>Analisi del contesto contesto interno e contesto esterno</a:t>
            </a:r>
          </a:p>
          <a:p>
            <a:pPr marL="0" indent="0" eaLnBrk="1">
              <a:lnSpc>
                <a:spcPct val="100000"/>
              </a:lnSpc>
              <a:spcBef>
                <a:spcPct val="0"/>
              </a:spcBef>
              <a:buFont typeface="Wingdings 2" pitchFamily="18" charset="2"/>
              <a:buNone/>
            </a:pPr>
            <a:endParaRPr lang="it-IT"/>
          </a:p>
          <a:p>
            <a:pPr marL="0" indent="0" eaLnBrk="1">
              <a:lnSpc>
                <a:spcPct val="100000"/>
              </a:lnSpc>
              <a:spcBef>
                <a:spcPct val="0"/>
              </a:spcBef>
              <a:buFont typeface="Wingdings 2" pitchFamily="18" charset="2"/>
              <a:buNone/>
            </a:pPr>
            <a:r>
              <a:rPr lang="it-IT"/>
              <a:t>Gestione del rischio</a:t>
            </a:r>
          </a:p>
          <a:p>
            <a:pPr marL="0" indent="0" eaLnBrk="1">
              <a:lnSpc>
                <a:spcPct val="100000"/>
              </a:lnSpc>
              <a:spcBef>
                <a:spcPct val="0"/>
              </a:spcBef>
              <a:buFont typeface="Wingdings 2" pitchFamily="18" charset="2"/>
              <a:buNone/>
            </a:pPr>
            <a:endParaRPr lang="it-IT"/>
          </a:p>
          <a:p>
            <a:pPr marL="0" indent="0" eaLnBrk="1">
              <a:lnSpc>
                <a:spcPct val="100000"/>
              </a:lnSpc>
              <a:spcBef>
                <a:spcPct val="0"/>
              </a:spcBef>
              <a:buFont typeface="Wingdings 2" pitchFamily="18" charset="2"/>
              <a:buNone/>
            </a:pPr>
            <a:r>
              <a:rPr lang="it-IT"/>
              <a:t>La valutazione del diverso livello di esposizione degli uffici al rischio corruzione e gli interventi organizzativi volti a prevenire il rischio e porre in essere tutte le azioni necessarie a livello aziendale per la prevenzione e repressione della illegalità sono dettagliatamente indicati nell’allegato al presente Piano</a:t>
            </a:r>
          </a:p>
          <a:p>
            <a:pPr marL="0" indent="0" eaLnBrk="1">
              <a:lnSpc>
                <a:spcPct val="100000"/>
              </a:lnSpc>
              <a:spcBef>
                <a:spcPct val="0"/>
              </a:spcBef>
              <a:buFont typeface="Wingdings 2" pitchFamily="18" charset="2"/>
              <a:buNone/>
            </a:pPr>
            <a:endParaRPr lang="it-IT">
              <a:ea typeface="tahoma" pitchFamily="34" charset="0"/>
              <a:cs typeface="tahoma" pitchFamily="34" charset="0"/>
            </a:endParaRPr>
          </a:p>
        </p:txBody>
      </p:sp>
    </p:spTree>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in azienda</a:t>
            </a:r>
          </a:p>
        </p:txBody>
      </p:sp>
      <p:sp>
        <p:nvSpPr>
          <p:cNvPr id="4" name="Segnaposto testo 2"/>
          <p:cNvSpPr txBox="1">
            <a:spLocks noGrp="1"/>
          </p:cNvSpPr>
          <p:nvPr>
            <p:ph idx="1"/>
          </p:nvPr>
        </p:nvSpPr>
        <p:spPr>
          <a:xfrm>
            <a:off x="3859213" y="863600"/>
            <a:ext cx="7315200" cy="5121275"/>
          </a:xfrm>
        </p:spPr>
        <p:txBody>
          <a:bodyPr rtlCol="0">
            <a:normAutofit fontScale="85000" lnSpcReduction="20000"/>
          </a:bodyPr>
          <a:lstStyle/>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 </a:t>
            </a:r>
            <a:r>
              <a:rPr lang="it-IT" b="1" dirty="0">
                <a:solidFill>
                  <a:schemeClr val="tx1">
                    <a:lumMod val="65000"/>
                    <a:lumOff val="35000"/>
                  </a:schemeClr>
                </a:solidFill>
              </a:rPr>
              <a:t>Aree di rischio generali e specifiche</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Provvedimenti ampliativi della sfera giuridica dei destinatari privi di effetto economico e con effetto economico diretto ed immediato per il destinatario.</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Contratti pubblici </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Gestione delle entrate, delle spese e del patrimonio</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Acquisizione e gestione del personale. </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Controlli, verifiche, ispezioni e sanzioni </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Incarichi e nomine</a:t>
            </a:r>
          </a:p>
          <a:p>
            <a:pPr marL="0" indent="0" eaLnBrk="1" fontAlgn="auto">
              <a:lnSpc>
                <a:spcPct val="100000"/>
              </a:lnSpc>
              <a:spcBef>
                <a:spcPts val="0"/>
              </a:spcBef>
              <a:spcAft>
                <a:spcPts val="0"/>
              </a:spcAft>
              <a:buFont typeface="Wingdings 2" pitchFamily="18" charset="2"/>
              <a:buNone/>
              <a:defRPr/>
            </a:pPr>
            <a:endParaRPr lang="it-IT" dirty="0">
              <a:solidFill>
                <a:schemeClr val="tx1">
                  <a:lumMod val="65000"/>
                  <a:lumOff val="35000"/>
                </a:schemeClr>
              </a:solidFill>
            </a:endParaRP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Affari Legali e contenzioso.</a:t>
            </a: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 Attività Libero professionale</a:t>
            </a: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Farmaceutica, dispositivi ed altre tecnologie: ricerca, sperimentazioni e sponsorizzazioni </a:t>
            </a: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Liste di attesa </a:t>
            </a: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Rapporti con soggetti erogatori.</a:t>
            </a: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 Attività conseguenti al decesso in ambito ospedaliero</a:t>
            </a:r>
            <a:endParaRPr lang="it-IT" dirty="0">
              <a:solidFill>
                <a:schemeClr val="tx1">
                  <a:lumMod val="65000"/>
                  <a:lumOff val="35000"/>
                </a:schemeClr>
              </a:solidFill>
              <a:cs typeface="Tahoma" pitchFamily="2"/>
            </a:endParaRPr>
          </a:p>
        </p:txBody>
      </p:sp>
    </p:spTree>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in azienda</a:t>
            </a:r>
          </a:p>
        </p:txBody>
      </p:sp>
      <p:sp>
        <p:nvSpPr>
          <p:cNvPr id="52226" name="Segnaposto testo 2"/>
          <p:cNvSpPr>
            <a:spLocks noGrp="1"/>
          </p:cNvSpPr>
          <p:nvPr>
            <p:ph idx="1"/>
          </p:nvPr>
        </p:nvSpPr>
        <p:spPr>
          <a:xfrm>
            <a:off x="3859213" y="863600"/>
            <a:ext cx="7315200" cy="5121275"/>
          </a:xfrm>
        </p:spPr>
        <p:txBody>
          <a:bodyPr/>
          <a:lstStyle/>
          <a:p>
            <a:pPr marL="0" indent="0" algn="ctr" eaLnBrk="1">
              <a:lnSpc>
                <a:spcPct val="100000"/>
              </a:lnSpc>
              <a:spcBef>
                <a:spcPct val="0"/>
              </a:spcBef>
              <a:buFont typeface="Wingdings 2" pitchFamily="18" charset="2"/>
              <a:buNone/>
            </a:pPr>
            <a:r>
              <a:rPr lang="it-IT" b="1"/>
              <a:t>Monitoraggio</a:t>
            </a:r>
          </a:p>
          <a:p>
            <a:pPr marL="0" indent="0" algn="just" eaLnBrk="1">
              <a:lnSpc>
                <a:spcPct val="100000"/>
              </a:lnSpc>
              <a:spcBef>
                <a:spcPct val="0"/>
              </a:spcBef>
              <a:buFont typeface="Wingdings 2" pitchFamily="18" charset="2"/>
              <a:buNone/>
            </a:pPr>
            <a:r>
              <a:rPr lang="it-IT"/>
              <a:t> Il monitoraggio è a </a:t>
            </a:r>
            <a:r>
              <a:rPr lang="it-IT" b="1"/>
              <a:t>cadenza semestrale </a:t>
            </a:r>
            <a:r>
              <a:rPr lang="it-IT"/>
              <a:t>e prevede la verifica degli obiettivi assegnati alle strutture aziendali. Nell’ambito delle misure di attuazione sono previste verifiche periodiche nelle Aree in cui è più elevato il rischio, svolte in continuità con gli anni precedenti e rafforzate, ove possibile, a seguito del periodo di pandemia. Obblighi di informazione sono adempiuti attraverso l’apposito modello, validato dalla U.O. Qualità e Accreditamento, con il quale viene realizzato un costante flusso informativo e consente la vigilanza sul funzionamento e sull’osservanza del Piano</a:t>
            </a:r>
            <a:endParaRPr lang="it-IT">
              <a:ea typeface="tahoma" pitchFamily="34" charset="0"/>
              <a:cs typeface="tahoma" pitchFamily="34" charset="0"/>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Rectangle 2"/>
          <p:cNvSpPr>
            <a:spLocks noGrp="1"/>
          </p:cNvSpPr>
          <p:nvPr>
            <p:ph type="title" idx="4294967295"/>
          </p:nvPr>
        </p:nvSpPr>
        <p:spPr bwMode="auto"/>
        <p:txBody>
          <a:bodyPr wrap="square" numCol="1" anchorCtr="0" compatLnSpc="1">
            <a:prstTxWarp prst="textNoShape">
              <a:avLst/>
            </a:prstTxWarp>
          </a:bodyPr>
          <a:lstStyle/>
          <a:p>
            <a:pPr eaLnBrk="1" hangingPunct="1">
              <a:defRPr/>
            </a:pPr>
            <a:r>
              <a:rPr lang="it-IT" sz="2000"/>
              <a:t>Sistema aziendale Trasparenza e prevenzione della corruzione</a:t>
            </a:r>
          </a:p>
        </p:txBody>
      </p:sp>
      <p:sp>
        <p:nvSpPr>
          <p:cNvPr id="16386" name="Rectangle 3"/>
          <p:cNvSpPr>
            <a:spLocks noGrp="1"/>
          </p:cNvSpPr>
          <p:nvPr>
            <p:ph type="body" idx="4294967295"/>
          </p:nvPr>
        </p:nvSpPr>
        <p:spPr/>
        <p:txBody>
          <a:bodyPr/>
          <a:lstStyle/>
          <a:p>
            <a:pPr eaLnBrk="1" hangingPunct="1"/>
            <a:r>
              <a:rPr lang="it-IT"/>
              <a:t>Approccio basato su abbattimento asimmetrie informative nelle attività decisorie (aziendale, degli Enti pubblici) attraverso strumenti di controllo della performance ..</a:t>
            </a:r>
          </a:p>
        </p:txBody>
      </p:sp>
    </p:spTree>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53250" name="Segnaposto testo 2"/>
          <p:cNvSpPr>
            <a:spLocks noGrp="1"/>
          </p:cNvSpPr>
          <p:nvPr>
            <p:ph idx="1"/>
          </p:nvPr>
        </p:nvSpPr>
        <p:spPr>
          <a:xfrm>
            <a:off x="3859213" y="863600"/>
            <a:ext cx="7315200" cy="5121275"/>
          </a:xfrm>
        </p:spPr>
        <p:txBody>
          <a:bodyPr/>
          <a:lstStyle/>
          <a:p>
            <a:pPr marL="0" indent="0" eaLnBrk="1">
              <a:lnSpc>
                <a:spcPct val="100000"/>
              </a:lnSpc>
              <a:spcBef>
                <a:spcPct val="0"/>
              </a:spcBef>
              <a:buFont typeface="Wingdings 2" pitchFamily="18" charset="2"/>
              <a:buNone/>
            </a:pPr>
            <a:r>
              <a:rPr lang="it-IT" b="1"/>
              <a:t>due canali di informazione a disposizione dei cittadini:</a:t>
            </a:r>
          </a:p>
          <a:p>
            <a:pPr marL="0" indent="0" eaLnBrk="1">
              <a:lnSpc>
                <a:spcPct val="100000"/>
              </a:lnSpc>
              <a:spcBef>
                <a:spcPct val="0"/>
              </a:spcBef>
              <a:buFont typeface="Wingdings 2" pitchFamily="18" charset="2"/>
              <a:buNone/>
            </a:pPr>
            <a:endParaRPr lang="it-IT" b="1"/>
          </a:p>
          <a:p>
            <a:pPr marL="0" indent="0" eaLnBrk="1">
              <a:lnSpc>
                <a:spcPct val="100000"/>
              </a:lnSpc>
              <a:spcBef>
                <a:spcPct val="0"/>
              </a:spcBef>
              <a:buFont typeface="Wingdings 2" pitchFamily="18" charset="2"/>
              <a:buNone/>
            </a:pPr>
            <a:r>
              <a:rPr lang="it-IT" b="1"/>
              <a:t> Il Portale della Trasparenza </a:t>
            </a:r>
          </a:p>
          <a:p>
            <a:pPr marL="0" indent="0" eaLnBrk="1">
              <a:lnSpc>
                <a:spcPct val="100000"/>
              </a:lnSpc>
              <a:spcBef>
                <a:spcPct val="0"/>
              </a:spcBef>
              <a:buFont typeface="Wingdings 2" pitchFamily="18" charset="2"/>
              <a:buNone/>
            </a:pPr>
            <a:endParaRPr lang="it-IT"/>
          </a:p>
          <a:p>
            <a:pPr marL="0" indent="0" eaLnBrk="1">
              <a:lnSpc>
                <a:spcPct val="100000"/>
              </a:lnSpc>
              <a:spcBef>
                <a:spcPct val="0"/>
              </a:spcBef>
              <a:buFont typeface="Wingdings 2" pitchFamily="18" charset="2"/>
              <a:buNone/>
            </a:pPr>
            <a:r>
              <a:rPr lang="it-IT" b="1"/>
              <a:t> L’accesso civico che si realizza nei due rami dell’accesso semplice e dell’accesso civico generalizzato</a:t>
            </a:r>
            <a:r>
              <a:rPr lang="it-IT"/>
              <a:t>. </a:t>
            </a:r>
          </a:p>
          <a:p>
            <a:pPr marL="0" indent="0" eaLnBrk="1">
              <a:lnSpc>
                <a:spcPct val="100000"/>
              </a:lnSpc>
              <a:spcBef>
                <a:spcPct val="0"/>
              </a:spcBef>
              <a:buFont typeface="Wingdings 2" pitchFamily="18" charset="2"/>
              <a:buNone/>
            </a:pPr>
            <a:r>
              <a:rPr lang="it-IT"/>
              <a:t>Solo con il pieno e progressivo utilizzo di questi strumenti e in un'ottica di miglioramento continuo , la trasparenza si colloca a pieno titolo nel percorso virtuoso di creazione del Valore pubblico</a:t>
            </a:r>
            <a:endParaRPr lang="it-IT">
              <a:ea typeface="tahoma" pitchFamily="34" charset="0"/>
              <a:cs typeface="tahoma" pitchFamily="34" charset="0"/>
            </a:endParaRPr>
          </a:p>
        </p:txBody>
      </p:sp>
    </p:spTree>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4" name="Segnaposto testo 2"/>
          <p:cNvSpPr txBox="1">
            <a:spLocks noGrp="1"/>
          </p:cNvSpPr>
          <p:nvPr>
            <p:ph idx="1"/>
          </p:nvPr>
        </p:nvSpPr>
        <p:spPr>
          <a:xfrm>
            <a:off x="3733800" y="1033463"/>
            <a:ext cx="7315200" cy="5121275"/>
          </a:xfrm>
        </p:spPr>
        <p:txBody>
          <a:bodyPr rtlCol="0">
            <a:normAutofit fontScale="85000" lnSpcReduction="10000"/>
          </a:bodyPr>
          <a:lstStyle/>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Il Portale della trasparenza Il </a:t>
            </a:r>
            <a:r>
              <a:rPr lang="it-IT" dirty="0" err="1">
                <a:solidFill>
                  <a:schemeClr val="tx1">
                    <a:lumMod val="65000"/>
                    <a:lumOff val="35000"/>
                  </a:schemeClr>
                </a:solidFill>
              </a:rPr>
              <a:t>D.Lgs</a:t>
            </a:r>
            <a:r>
              <a:rPr lang="it-IT" dirty="0">
                <a:solidFill>
                  <a:schemeClr val="tx1">
                    <a:lumMod val="65000"/>
                    <a:lumOff val="35000"/>
                  </a:schemeClr>
                </a:solidFill>
              </a:rPr>
              <a:t> 97/2016 ha rivisto e riorganizzato gli obblighi di informazione oggetto di pubblicazione, semplificandoli in alcuni casi, ma allo stesso tempo impegnando le pubbliche amministrazioni, ed in particolare quelle operanti nell’ambito della sanità, ad una rappresentazione di dettaglio dei dati economici che getta piena luce sulle attività e sull’utilizzo delle risorse</a:t>
            </a: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In  linea con le  successive indicazioni del Piano Nazionale anticorruzione, che ha ridefinito alcuni obblighi informativi , </a:t>
            </a:r>
            <a:r>
              <a:rPr lang="it-IT" b="1" dirty="0">
                <a:solidFill>
                  <a:schemeClr val="tx1">
                    <a:lumMod val="65000"/>
                    <a:lumOff val="35000"/>
                  </a:schemeClr>
                </a:solidFill>
              </a:rPr>
              <a:t>il programma aziendale  della trasparenza  delinea gli obblighi informativi, i relativi responsabili della detenzione del dato, </a:t>
            </a:r>
            <a:r>
              <a:rPr lang="it-IT" b="1" dirty="0" err="1">
                <a:solidFill>
                  <a:schemeClr val="tx1">
                    <a:lumMod val="65000"/>
                    <a:lumOff val="35000"/>
                  </a:schemeClr>
                </a:solidFill>
              </a:rPr>
              <a:t>òe</a:t>
            </a:r>
            <a:r>
              <a:rPr lang="it-IT" b="1" dirty="0">
                <a:solidFill>
                  <a:schemeClr val="tx1">
                    <a:lumMod val="65000"/>
                    <a:lumOff val="35000"/>
                  </a:schemeClr>
                </a:solidFill>
              </a:rPr>
              <a:t> modalità di pubblicazione , aggiornamento, cancellazione (intesa come sottrazione alla pubblicazione) nonché tempistica degli aggiornamenti e delle verifiche </a:t>
            </a: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Sono inoltre presenti altre sottosezioni, originariamente non previste nella griglia ANAC, quali: censimento autovetture, attività di risarcimento danni, dati relativi ai rapporti di finanziamento ad operatori sanitari ed al codice di trasparenza </a:t>
            </a:r>
            <a:r>
              <a:rPr lang="it-IT" dirty="0" err="1">
                <a:solidFill>
                  <a:schemeClr val="tx1">
                    <a:lumMod val="65000"/>
                    <a:lumOff val="35000"/>
                  </a:schemeClr>
                </a:solidFill>
              </a:rPr>
              <a:t>Efpia</a:t>
            </a:r>
            <a:r>
              <a:rPr lang="it-IT" dirty="0">
                <a:solidFill>
                  <a:schemeClr val="tx1">
                    <a:lumMod val="65000"/>
                    <a:lumOff val="35000"/>
                  </a:schemeClr>
                </a:solidFill>
              </a:rPr>
              <a:t>, dati relativi agli specialisti ambulatoriali, la cui pubblicazione e prevista nel relativo A.C.N. ed in ultimo le donazioni per l’Emergenza COVID. La necessità di monitorare ancora con maggiore attenzione i progetti attuativi del PNRR ha necessitato l’integrazione del portale con ulteriori settori i dedicati , secondo le indicazioni ANAC . </a:t>
            </a:r>
            <a:endParaRPr lang="it-IT" dirty="0">
              <a:solidFill>
                <a:schemeClr val="tx1">
                  <a:lumMod val="65000"/>
                  <a:lumOff val="35000"/>
                </a:schemeClr>
              </a:solidFill>
              <a:cs typeface="Tahoma" pitchFamily="2"/>
            </a:endParaRPr>
          </a:p>
        </p:txBody>
      </p:sp>
    </p:spTree>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4" name="Segnaposto testo 2"/>
          <p:cNvSpPr txBox="1">
            <a:spLocks noGrp="1"/>
          </p:cNvSpPr>
          <p:nvPr>
            <p:ph idx="1"/>
          </p:nvPr>
        </p:nvSpPr>
        <p:spPr>
          <a:xfrm>
            <a:off x="3733800" y="1033463"/>
            <a:ext cx="7315200" cy="5121275"/>
          </a:xfrm>
        </p:spPr>
        <p:txBody>
          <a:bodyPr rtlCol="0">
            <a:normAutofit fontScale="92500" lnSpcReduction="20000"/>
          </a:bodyPr>
          <a:lstStyle/>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 </a:t>
            </a:r>
            <a:r>
              <a:rPr lang="it-IT" b="1" dirty="0">
                <a:solidFill>
                  <a:schemeClr val="tx1">
                    <a:lumMod val="65000"/>
                    <a:lumOff val="35000"/>
                  </a:schemeClr>
                </a:solidFill>
              </a:rPr>
              <a:t>Accesso civico semplice </a:t>
            </a: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La possibilità di accedere a documenti, informazioni e dati oggetto di pubblicazione obbligatoria (articolo 5, comma 1, d. lgs. n. 33/2013) e garantita dalla legge. Chiunque può far valere questo diritto, richiedendo all’Amministrazione la pubblicazione dei dati mancanti. Il Diritto si esercita pertanto a semplice richiesta, ed in maniera assolutamente gratuita, al Responsabile della prevenzione della corruzione e della trasparenza. Delle richieste di accesso semplice se ne da riscontro nel Registro degli accessi.</a:t>
            </a:r>
          </a:p>
          <a:p>
            <a:pPr marL="0" indent="0" eaLnBrk="1" fontAlgn="auto">
              <a:lnSpc>
                <a:spcPct val="100000"/>
              </a:lnSpc>
              <a:spcBef>
                <a:spcPts val="0"/>
              </a:spcBef>
              <a:spcAft>
                <a:spcPts val="0"/>
              </a:spcAft>
              <a:buFont typeface="Wingdings 2" pitchFamily="18" charset="2"/>
              <a:buNone/>
              <a:defRPr/>
            </a:pPr>
            <a:r>
              <a:rPr lang="it-IT" b="1" dirty="0">
                <a:solidFill>
                  <a:schemeClr val="tx1">
                    <a:lumMod val="65000"/>
                    <a:lumOff val="35000"/>
                  </a:schemeClr>
                </a:solidFill>
              </a:rPr>
              <a:t>Accesso civico generalizzato </a:t>
            </a:r>
          </a:p>
          <a:p>
            <a:pPr marL="0" indent="0"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Le amministrazioni devono organizzarsi per rispondere all’accesso civico generalizzato. Tutti i documenti, le informazioni e i dati oggetto dell'attività delle pubbliche amministrazioni (tranne quelli che per le motivazioni espresse dalla stessa normativa possono essere sottratti all’accesso) sono pubblici e chiunque ha il diritto di conoscerli, di fruirne gratuitamente e di utilizzarli e riutilizzarli. Ne consegue che, allo scopo di favorire forme diffuse di controllo, chiunque ha diritto di accedere ai dati e ai documenti detenuti dalle pubbliche amministrazioni, ulteriori a quelli oggetto di pubblicazione, in modo assolutamente gratuito fatti salvi i costi di riproduzione.</a:t>
            </a:r>
            <a:endParaRPr lang="it-IT" dirty="0">
              <a:solidFill>
                <a:schemeClr val="tx1">
                  <a:lumMod val="65000"/>
                  <a:lumOff val="35000"/>
                </a:schemeClr>
              </a:solidFill>
              <a:cs typeface="Tahoma" pitchFamily="2"/>
            </a:endParaRPr>
          </a:p>
        </p:txBody>
      </p:sp>
    </p:spTree>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56322"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b="1"/>
              <a:t>Accesso civico generalizzato </a:t>
            </a:r>
          </a:p>
          <a:p>
            <a:pPr marL="0" indent="0" eaLnBrk="1">
              <a:lnSpc>
                <a:spcPct val="100000"/>
              </a:lnSpc>
              <a:spcBef>
                <a:spcPct val="0"/>
              </a:spcBef>
              <a:buFont typeface="Wingdings 2" pitchFamily="18" charset="2"/>
              <a:buNone/>
            </a:pPr>
            <a:r>
              <a:rPr lang="it-IT"/>
              <a:t>Le amministrazioni devono organizzarsi per rispondere all’accesso civico generalizzato. Tutti i documenti, le informazioni e i dati oggetto dell'attività delle pubbliche amministrazioni (tranne quelli che per le motivazioni espresse dalla stessa normativa possono essere sottratti all’accesso) sono pubblici e chiunque ha il diritto di conoscerli, di fruirne gratuitamente e di utilizzarli e riutilizzarli. Ne consegue che, allo scopo di favorire forme diffuse di controllo, chiunque ha diritto di accedere ai dati e ai documenti detenuti dalle pubbliche amministrazioni, ulteriori a quelli oggetto di pubblicazione, in modo assolutamente gratuito fatti salvi i costi di riproduzione.</a:t>
            </a:r>
            <a:endParaRPr lang="it-IT">
              <a:ea typeface="tahoma" pitchFamily="34" charset="0"/>
              <a:cs typeface="tahoma" pitchFamily="34" charset="0"/>
            </a:endParaRPr>
          </a:p>
        </p:txBody>
      </p:sp>
    </p:spTree>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57346"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a:t>Il portale aziendale, consente a chiunque i di prendere visione del regolamento dell’accesso. Sul portale della trasparenza è altresì scaricabile la modulistica predisposta per facilitare l’accesso semplice e quello generalizzato </a:t>
            </a:r>
            <a:endParaRPr lang="it-IT">
              <a:ea typeface="tahoma" pitchFamily="34" charset="0"/>
              <a:cs typeface="tahoma" pitchFamily="34" charset="0"/>
            </a:endParaRPr>
          </a:p>
        </p:txBody>
      </p:sp>
    </p:spTree>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58370"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b="1"/>
              <a:t>Principali novità del piano</a:t>
            </a:r>
          </a:p>
          <a:p>
            <a:pPr marL="0" indent="0" eaLnBrk="1">
              <a:lnSpc>
                <a:spcPct val="100000"/>
              </a:lnSpc>
              <a:spcBef>
                <a:spcPct val="0"/>
              </a:spcBef>
              <a:buFont typeface="Wingdings 2" pitchFamily="18" charset="2"/>
              <a:buNone/>
            </a:pPr>
            <a:r>
              <a:rPr lang="it-IT"/>
              <a:t> Il programma 2023-2025 si propone di migliorare e completare i percorsi informativi, in un’ottica di assoluta integrazione nell’ambito del PIAO ed intende cogliere le opportunità che il PNRR offre alle pubbliche amministrazioni, valorizzando ogni aspetto della crescita e dello sviluppo delle stesse, in un contesto di trasparenza ed eticità.. L’obiettivo è quello di ampliare la “visione” della trasparenza. E’ necessario che la trasparenza assuma sempre più una dimensione “pervasiva” ed assolutamente trasversale.  Questa dimensione pervasiva della trasparenza appare confermata e rafforzata dal PIAO, che disegna un nuovo progetto organizzativo (ed operativo) in cui si fondono le tematiche della performance, dello smart working e dell’anticorruzione. </a:t>
            </a:r>
            <a:r>
              <a:rPr lang="it-IT" b="1"/>
              <a:t>In tale contesto la trasparenza partecipa alla realizzazione di un ambiente di eticità e legalità adeguato a gestire le sfidanti fasi del cambiamento</a:t>
            </a:r>
            <a:r>
              <a:rPr lang="it-IT"/>
              <a:t>. </a:t>
            </a:r>
            <a:endParaRPr lang="it-IT">
              <a:ea typeface="tahoma" pitchFamily="34" charset="0"/>
              <a:cs typeface="tahoma" pitchFamily="34" charset="0"/>
            </a:endParaRPr>
          </a:p>
        </p:txBody>
      </p:sp>
    </p:spTree>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59394"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b="1"/>
              <a:t>Il monitoraggio ed il monitoraggio degli anni precedenti</a:t>
            </a:r>
          </a:p>
          <a:p>
            <a:pPr marL="0" indent="0" algn="just" eaLnBrk="1">
              <a:lnSpc>
                <a:spcPct val="100000"/>
              </a:lnSpc>
              <a:spcBef>
                <a:spcPct val="0"/>
              </a:spcBef>
              <a:buFont typeface="Wingdings 2" pitchFamily="18" charset="2"/>
              <a:buNone/>
            </a:pPr>
            <a:endParaRPr lang="it-IT"/>
          </a:p>
          <a:p>
            <a:pPr marL="0" indent="0" algn="just" eaLnBrk="1">
              <a:lnSpc>
                <a:spcPct val="100000"/>
              </a:lnSpc>
              <a:spcBef>
                <a:spcPct val="0"/>
              </a:spcBef>
              <a:buFont typeface="Wingdings 2" pitchFamily="18" charset="2"/>
              <a:buNone/>
            </a:pPr>
            <a:r>
              <a:rPr lang="it-IT"/>
              <a:t> E’ stato avviato come previsto nel Piano 2020-2022, e prosegue nel presente triennio, un programma di monitoraggio degli obiettivi e degli obblighi di pubblicazione. Tale obiettivo si realizza anche attraverso la diffusione a livello di tutti i Dipartimenti aziendali destinatari degli adempimenti in materia di una Check list a cadenza semestrale, finalizzata a monitorare e certificare periodicamente lo stato delle pubblicazione e l’avanzamento degli obiettivi dedicati alla trasparenza. 50 Le azioni vengono altresì monitorate nell’ambito del monitoraggio degli obiettivi anticorruzione, anch’esso a scadenza semestrale. </a:t>
            </a:r>
            <a:endParaRPr lang="it-IT">
              <a:ea typeface="tahoma" pitchFamily="34" charset="0"/>
              <a:cs typeface="tahoma" pitchFamily="34" charset="0"/>
            </a:endParaRPr>
          </a:p>
        </p:txBody>
      </p:sp>
    </p:spTree>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60418"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a:t> </a:t>
            </a:r>
            <a:r>
              <a:rPr lang="it-IT" b="1"/>
              <a:t>Le pubblicazioni</a:t>
            </a:r>
            <a:r>
              <a:rPr lang="it-IT"/>
              <a:t> </a:t>
            </a:r>
          </a:p>
          <a:p>
            <a:pPr marL="0" indent="0" eaLnBrk="1">
              <a:lnSpc>
                <a:spcPct val="100000"/>
              </a:lnSpc>
              <a:spcBef>
                <a:spcPct val="0"/>
              </a:spcBef>
              <a:buFont typeface="Wingdings 2" pitchFamily="18" charset="2"/>
              <a:buNone/>
            </a:pPr>
            <a:endParaRPr lang="it-IT"/>
          </a:p>
          <a:p>
            <a:pPr marL="0" indent="0" eaLnBrk="1">
              <a:lnSpc>
                <a:spcPct val="100000"/>
              </a:lnSpc>
              <a:spcBef>
                <a:spcPct val="0"/>
              </a:spcBef>
              <a:buFont typeface="Wingdings 2" pitchFamily="18" charset="2"/>
              <a:buNone/>
            </a:pPr>
            <a:r>
              <a:rPr lang="it-IT"/>
              <a:t>Manutenzione del portale</a:t>
            </a:r>
          </a:p>
          <a:p>
            <a:pPr marL="0" indent="0" eaLnBrk="1">
              <a:lnSpc>
                <a:spcPct val="100000"/>
              </a:lnSpc>
              <a:spcBef>
                <a:spcPct val="0"/>
              </a:spcBef>
              <a:buFont typeface="Wingdings 2" pitchFamily="18" charset="2"/>
              <a:buNone/>
            </a:pPr>
            <a:r>
              <a:rPr lang="it-IT"/>
              <a:t>-rimozione dal portale dei contenuti per i quali sono spirati i termini di pubblicazione costituisca costante impegno nel rispetto delle singole scadenze.</a:t>
            </a:r>
          </a:p>
          <a:p>
            <a:pPr marL="0" indent="0" eaLnBrk="1">
              <a:lnSpc>
                <a:spcPct val="100000"/>
              </a:lnSpc>
              <a:spcBef>
                <a:spcPct val="0"/>
              </a:spcBef>
              <a:buFont typeface="Wingdings 2" pitchFamily="18" charset="2"/>
              <a:buNone/>
            </a:pPr>
            <a:endParaRPr lang="it-IT"/>
          </a:p>
          <a:p>
            <a:pPr marL="0" indent="0" eaLnBrk="1">
              <a:lnSpc>
                <a:spcPct val="100000"/>
              </a:lnSpc>
              <a:spcBef>
                <a:spcPct val="0"/>
              </a:spcBef>
              <a:buFont typeface="Wingdings 2" pitchFamily="18" charset="2"/>
              <a:buNone/>
            </a:pPr>
            <a:r>
              <a:rPr lang="it-IT"/>
              <a:t>- rendere sempre maggiormente e più facilmente reperibili le informazioni sul portale. In particolare all’interno delle singole pagine è necessaria  l’azione di riordino dei contenuti, attraverso modalità più immediate e dirette di reperimento dei documenti contenuti.</a:t>
            </a:r>
            <a:endParaRPr lang="it-IT">
              <a:ea typeface="tahoma" pitchFamily="34" charset="0"/>
              <a:cs typeface="tahoma" pitchFamily="34" charset="0"/>
            </a:endParaRPr>
          </a:p>
        </p:txBody>
      </p:sp>
    </p:spTree>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61442"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b="1" i="1"/>
              <a:t>Le pubblicazioni: la manutenzione evolutiva</a:t>
            </a:r>
          </a:p>
          <a:p>
            <a:pPr marL="0" indent="0" eaLnBrk="1">
              <a:lnSpc>
                <a:spcPct val="100000"/>
              </a:lnSpc>
              <a:spcBef>
                <a:spcPct val="0"/>
              </a:spcBef>
              <a:buFont typeface="Wingdings 2" pitchFamily="18" charset="2"/>
              <a:buNone/>
            </a:pPr>
            <a:r>
              <a:rPr lang="it-IT"/>
              <a:t>•Garantire l’applicazione e gli adempimenti previsti dalla normativa in materia ai sensi dell’art. 9 D.P.R. n. 75/2005 e dell’art. 9 D.L. n. 179/2012 Catalogo dati, metadati e relative banche dati in possesso delle amministrazioni e regolamenti che disciplinano l’esercizio dei dati Art. 52, c.1, d.lgs.82/2005; </a:t>
            </a:r>
          </a:p>
          <a:p>
            <a:pPr marL="0" indent="0" eaLnBrk="1">
              <a:lnSpc>
                <a:spcPct val="100000"/>
              </a:lnSpc>
              <a:spcBef>
                <a:spcPct val="0"/>
              </a:spcBef>
              <a:buFont typeface="Wingdings 2" pitchFamily="18" charset="2"/>
              <a:buNone/>
            </a:pPr>
            <a:r>
              <a:rPr lang="it-IT"/>
              <a:t>•Attuazione degli adempimenti in materia di trasparenza nel rispetto delle previsioni del Dlgs 33/2013 e s.m.i., delibere ed indicazioni Anac e normative correlate che sanciscono disposizioni in materia;</a:t>
            </a:r>
          </a:p>
          <a:p>
            <a:pPr marL="0" indent="0" eaLnBrk="1">
              <a:lnSpc>
                <a:spcPct val="100000"/>
              </a:lnSpc>
              <a:spcBef>
                <a:spcPct val="0"/>
              </a:spcBef>
              <a:buFont typeface="Wingdings 2" pitchFamily="18" charset="2"/>
              <a:buNone/>
            </a:pPr>
            <a:r>
              <a:rPr lang="it-IT"/>
              <a:t> •Implementazione automatica per i dati che le strutture devono caricare obbligatoriamente sul sito con l’interfaccia, ove possibile, con i gestionali aziendali già in uso es. gestionale della contabilità, gestionale del personale etc.;</a:t>
            </a:r>
            <a:endParaRPr lang="it-IT">
              <a:ea typeface="tahoma" pitchFamily="34" charset="0"/>
              <a:cs typeface="tahoma" pitchFamily="34" charset="0"/>
            </a:endParaRPr>
          </a:p>
        </p:txBody>
      </p:sp>
    </p:spTree>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62466"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b="1"/>
              <a:t> Le pubblicazioni: informazioni da rendere accessibili</a:t>
            </a:r>
            <a:r>
              <a:rPr lang="it-IT"/>
              <a:t>,</a:t>
            </a:r>
          </a:p>
          <a:p>
            <a:pPr marL="0" indent="0" eaLnBrk="1">
              <a:lnSpc>
                <a:spcPct val="100000"/>
              </a:lnSpc>
              <a:spcBef>
                <a:spcPct val="0"/>
              </a:spcBef>
              <a:buFont typeface="Wingdings 2" pitchFamily="18" charset="2"/>
              <a:buNone/>
            </a:pPr>
            <a:r>
              <a:rPr lang="it-IT"/>
              <a:t>La struttura del sito si conforma alla griglia pubblicata quale allegato delle linee guida sulla trasparenza e coerente con le modifiche apportate dal D.L.gs. 97/2016 tenuto conto delle ultime indicazione del Piano nazionale anticorruzione .</a:t>
            </a:r>
          </a:p>
          <a:p>
            <a:pPr marL="0" indent="0" eaLnBrk="1">
              <a:lnSpc>
                <a:spcPct val="100000"/>
              </a:lnSpc>
              <a:spcBef>
                <a:spcPct val="0"/>
              </a:spcBef>
              <a:buFont typeface="Wingdings 2" pitchFamily="18" charset="2"/>
              <a:buNone/>
            </a:pPr>
            <a:r>
              <a:rPr lang="it-IT" b="1"/>
              <a:t>La Responsabilità della detenzione, trasmissione, pubblicazione e cancellazione dei dati e assegnata ai direttori di U.O. come individuati dai Responsabili di Dipartimento, Area, staff, Zona , ciascuno in funzione della propria competenza I Responsabili sono individuati nella tabella allegata al PIAO.</a:t>
            </a:r>
            <a:r>
              <a:rPr lang="it-IT"/>
              <a:t> L’aggiornamento costante dell’organigramma aziendale, direttamente raggiungibile anche dal portale della trasparenza facilita peraltro una lineare individuazione del Responsabile del dato</a:t>
            </a:r>
            <a:endParaRPr lang="it-IT">
              <a:ea typeface="tahoma" pitchFamily="34" charset="0"/>
              <a:cs typeface="tahoma" pitchFamily="34" charset="0"/>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Rectangle 2"/>
          <p:cNvSpPr>
            <a:spLocks noGrp="1"/>
          </p:cNvSpPr>
          <p:nvPr>
            <p:ph type="title" idx="4294967295"/>
          </p:nvPr>
        </p:nvSpPr>
        <p:spPr bwMode="auto"/>
        <p:txBody>
          <a:bodyPr wrap="square" numCol="1" anchorCtr="0" compatLnSpc="1">
            <a:prstTxWarp prst="textNoShape">
              <a:avLst/>
            </a:prstTxWarp>
          </a:bodyPr>
          <a:lstStyle/>
          <a:p>
            <a:pPr eaLnBrk="1" hangingPunct="1">
              <a:defRPr/>
            </a:pPr>
            <a:r>
              <a:rPr lang="it-IT" sz="2000"/>
              <a:t>Sistema aziendale Trasparenza e prevenzione della corruzione</a:t>
            </a:r>
          </a:p>
        </p:txBody>
      </p:sp>
      <p:sp>
        <p:nvSpPr>
          <p:cNvPr id="17410" name="Rectangle 3"/>
          <p:cNvSpPr>
            <a:spLocks noGrp="1"/>
          </p:cNvSpPr>
          <p:nvPr>
            <p:ph type="body" idx="4294967295"/>
          </p:nvPr>
        </p:nvSpPr>
        <p:spPr/>
        <p:txBody>
          <a:bodyPr/>
          <a:lstStyle/>
          <a:p>
            <a:pPr eaLnBrk="1" hangingPunct="1"/>
            <a:r>
              <a:rPr lang="it-IT"/>
              <a:t>.. </a:t>
            </a:r>
            <a:r>
              <a:rPr lang="it-IT" sz="2400"/>
              <a:t>Volti a prevenire i comportamenti opportunistici </a:t>
            </a:r>
            <a:r>
              <a:rPr lang="it-IT" sz="2400">
                <a:sym typeface="Wingdings" pitchFamily="2" charset="2"/>
              </a:rPr>
              <a:t></a:t>
            </a:r>
            <a:endParaRPr lang="it-IT" sz="2400"/>
          </a:p>
          <a:p>
            <a:pPr eaLnBrk="1" hangingPunct="1"/>
            <a:endParaRPr lang="it-IT" sz="2400"/>
          </a:p>
          <a:p>
            <a:pPr eaLnBrk="1" hangingPunct="1"/>
            <a:r>
              <a:rPr lang="it-IT" sz="2400">
                <a:sym typeface="Wingdings" pitchFamily="2" charset="2"/>
              </a:rPr>
              <a:t> </a:t>
            </a:r>
            <a:r>
              <a:rPr lang="it-IT" sz="2400"/>
              <a:t>Interesse pubblico: impossibilità di anteporre interessi privati o diversi nell’azione dei Dipendenti</a:t>
            </a:r>
            <a:r>
              <a:rPr lang="it-IT"/>
              <a:t> </a:t>
            </a:r>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63490"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b="1"/>
              <a:t>Gare e contratti in corso di espletamento</a:t>
            </a:r>
            <a:r>
              <a:rPr lang="it-IT"/>
              <a:t>:</a:t>
            </a:r>
          </a:p>
          <a:p>
            <a:pPr marL="0" indent="0" eaLnBrk="1">
              <a:lnSpc>
                <a:spcPct val="100000"/>
              </a:lnSpc>
              <a:spcBef>
                <a:spcPct val="0"/>
              </a:spcBef>
              <a:buFont typeface="Wingdings 2" pitchFamily="18" charset="2"/>
              <a:buNone/>
            </a:pPr>
            <a:r>
              <a:rPr lang="it-IT"/>
              <a:t> L’adempimento di cui alla L. 190/2012 si rileva particolarmente gravoso in una azienda delle dimensioni della ASL Toscana nord ovest. L’Azienda, coerentemente alle indicazioni del gruppo regionale dei responsabili della PCT, si avvale dell’applicativo SITAT 190 per l’assolvimento dell’obbligo di cui alla L. 190/2012 in collaborazione con l’Osservatorio Regionale dei contratti della Regione Toscana. </a:t>
            </a:r>
          </a:p>
          <a:p>
            <a:pPr marL="0" indent="0" eaLnBrk="1">
              <a:lnSpc>
                <a:spcPct val="100000"/>
              </a:lnSpc>
              <a:spcBef>
                <a:spcPct val="0"/>
              </a:spcBef>
              <a:buFont typeface="Wingdings 2" pitchFamily="18" charset="2"/>
              <a:buNone/>
            </a:pPr>
            <a:r>
              <a:rPr lang="it-IT" b="1">
                <a:solidFill>
                  <a:srgbClr val="FF0000"/>
                </a:solidFill>
                <a:ea typeface="tahoma" pitchFamily="34" charset="0"/>
                <a:cs typeface="tahoma" pitchFamily="34" charset="0"/>
              </a:rPr>
              <a:t>La materia è in fase di evoluzione a seguito dell’entrata in vigore  del nuovo codice dei contratti e delle successive indicazioni ANAC in materia </a:t>
            </a:r>
          </a:p>
        </p:txBody>
      </p:sp>
    </p:spTree>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64514"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b="1"/>
              <a:t>Diffusione della cultura della trasparenza</a:t>
            </a:r>
          </a:p>
          <a:p>
            <a:pPr marL="0" indent="0" eaLnBrk="1">
              <a:lnSpc>
                <a:spcPct val="100000"/>
              </a:lnSpc>
              <a:spcBef>
                <a:spcPct val="0"/>
              </a:spcBef>
              <a:buFont typeface="Wingdings 2" pitchFamily="18" charset="2"/>
              <a:buNone/>
            </a:pPr>
            <a:r>
              <a:rPr lang="it-IT"/>
              <a:t>. </a:t>
            </a:r>
          </a:p>
          <a:p>
            <a:pPr marL="0" indent="0" eaLnBrk="1">
              <a:lnSpc>
                <a:spcPct val="100000"/>
              </a:lnSpc>
              <a:spcBef>
                <a:spcPct val="0"/>
              </a:spcBef>
              <a:buFont typeface="Wingdings 2" pitchFamily="18" charset="2"/>
              <a:buNone/>
            </a:pPr>
            <a:r>
              <a:rPr lang="it-IT"/>
              <a:t>Nel corso del triennio 2023/2025 dovrà proseguire l'attività formativa volta ai seguenti ambiti:</a:t>
            </a:r>
          </a:p>
          <a:p>
            <a:pPr marL="0" indent="0" eaLnBrk="1">
              <a:lnSpc>
                <a:spcPct val="100000"/>
              </a:lnSpc>
              <a:spcBef>
                <a:spcPct val="0"/>
              </a:spcBef>
              <a:buFont typeface="Wingdings 2" pitchFamily="18" charset="2"/>
              <a:buNone/>
            </a:pPr>
            <a:r>
              <a:rPr lang="it-IT"/>
              <a:t> 1)La piena applicazione della disciplina sulla pubblicazione dei dati e dei flussi, coinvolgendo i soggetti più direttamente interessati alla pubblicazione.</a:t>
            </a:r>
          </a:p>
          <a:p>
            <a:pPr marL="0" indent="0" eaLnBrk="1">
              <a:lnSpc>
                <a:spcPct val="100000"/>
              </a:lnSpc>
              <a:spcBef>
                <a:spcPct val="0"/>
              </a:spcBef>
              <a:buFont typeface="Wingdings 2" pitchFamily="18" charset="2"/>
              <a:buNone/>
            </a:pPr>
            <a:r>
              <a:rPr lang="it-IT"/>
              <a:t> 2)Rafforzamento della “cultura della trasparenza”, focalizzando quindi l’attenzione su un rinnovato ed allargato concetto di prevenzione della corruzione .</a:t>
            </a:r>
          </a:p>
          <a:p>
            <a:pPr marL="0" indent="0" eaLnBrk="1">
              <a:lnSpc>
                <a:spcPct val="100000"/>
              </a:lnSpc>
              <a:spcBef>
                <a:spcPct val="0"/>
              </a:spcBef>
              <a:buFont typeface="Wingdings 2" pitchFamily="18" charset="2"/>
              <a:buNone/>
            </a:pPr>
            <a:r>
              <a:rPr lang="it-IT"/>
              <a:t> 3)La programmazione formativa si arricchirà di eventi orientati a valorizzare la funzione della trasparenza nell’ambito del PIAO</a:t>
            </a:r>
            <a:endParaRPr lang="it-IT">
              <a:ea typeface="tahoma" pitchFamily="34" charset="0"/>
              <a:cs typeface="tahoma" pitchFamily="34" charset="0"/>
            </a:endParaRPr>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65538"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b="1"/>
              <a:t>Conflitto di interessi: </a:t>
            </a:r>
          </a:p>
          <a:p>
            <a:pPr marL="0" indent="0" eaLnBrk="1">
              <a:lnSpc>
                <a:spcPct val="100000"/>
              </a:lnSpc>
              <a:spcBef>
                <a:spcPct val="0"/>
              </a:spcBef>
              <a:buFont typeface="Wingdings 2" pitchFamily="18" charset="2"/>
              <a:buNone/>
            </a:pPr>
            <a:r>
              <a:rPr lang="it-IT" b="1"/>
              <a:t>sensibilizzazione sulla tematica </a:t>
            </a:r>
          </a:p>
          <a:p>
            <a:pPr marL="0" indent="0" eaLnBrk="1">
              <a:lnSpc>
                <a:spcPct val="100000"/>
              </a:lnSpc>
              <a:spcBef>
                <a:spcPct val="0"/>
              </a:spcBef>
              <a:buFont typeface="Wingdings 2" pitchFamily="18" charset="2"/>
              <a:buNone/>
            </a:pPr>
            <a:r>
              <a:rPr lang="it-IT"/>
              <a:t>L’azione formativa/informativa intende focalizzare, nei settori specifici , l’attenzione sia sugli aspetti formali (modalità di formulazione delle dichiarazioni, modulistica ecc. ) sia su quelli sostanziali, esplicitando ad una platea di dirigenti e funzionari l’estensione del concetto e l’importanza dell’individuazione di tutte le situazioni, anche </a:t>
            </a:r>
            <a:r>
              <a:rPr lang="it-IT" b="1"/>
              <a:t>potenziali di conflitto. Il concetto di interesse, anche potenziale, deve pertanto essere sviluppato non solo a livello di dirigenza</a:t>
            </a:r>
            <a:r>
              <a:rPr lang="it-IT"/>
              <a:t>, ma anche in un collaborativo confronto con tutti i soggetti che, a diverso titolo ed a vario livello di responsabilità, si trovano a gestire ogni giorno le varie attività dell’Azienda. E’ stata altresì declinata negli obiettivi la gestione del </a:t>
            </a:r>
            <a:r>
              <a:rPr lang="it-IT" b="1"/>
              <a:t>pantouflage</a:t>
            </a:r>
            <a:r>
              <a:rPr lang="it-IT"/>
              <a:t>, attraverso una capillare azione informativa al personale in cessazione.</a:t>
            </a:r>
            <a:endParaRPr lang="it-IT">
              <a:ea typeface="tahoma" pitchFamily="34" charset="0"/>
              <a:cs typeface="tahoma" pitchFamily="34" charset="0"/>
            </a:endParaRP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66562"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a:t> </a:t>
            </a:r>
            <a:r>
              <a:rPr lang="it-IT" b="1"/>
              <a:t>Vivere la trasparenza in azienda </a:t>
            </a:r>
          </a:p>
          <a:p>
            <a:pPr marL="0" indent="0" eaLnBrk="1">
              <a:lnSpc>
                <a:spcPct val="100000"/>
              </a:lnSpc>
              <a:spcBef>
                <a:spcPct val="0"/>
              </a:spcBef>
              <a:buFont typeface="Wingdings 2" pitchFamily="18" charset="2"/>
              <a:buNone/>
            </a:pPr>
            <a:r>
              <a:rPr lang="it-IT"/>
              <a:t>Si conferma una progettualità già presentata nel piano 2020-2022 ma che ha trovato solo parziale espressione del corso degli ultimi due anni a causa della limitazione dei contatti a causa del COVID. Nel corso di validità del presente programma si intende ampliare l’apertura ad una serie di interrelazioni con plurimi organismi aziendali. Aprire la trasparenza a questi organismi, e condividere con essi momenti di confronto e proposte di miglioramento, consente di rendere viva l’azione della trasparenza, superandone il concetto statico di “pubblicazione di dati”. In particolare:</a:t>
            </a:r>
            <a:endParaRPr lang="it-IT">
              <a:ea typeface="tahoma" pitchFamily="34" charset="0"/>
              <a:cs typeface="tahoma" pitchFamily="34" charset="0"/>
            </a:endParaRPr>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67586" name="Segnaposto testo 2"/>
          <p:cNvSpPr>
            <a:spLocks noGrp="1"/>
          </p:cNvSpPr>
          <p:nvPr>
            <p:ph idx="1"/>
          </p:nvPr>
        </p:nvSpPr>
        <p:spPr>
          <a:xfrm>
            <a:off x="3733800" y="1033463"/>
            <a:ext cx="7315200" cy="5121275"/>
          </a:xfrm>
        </p:spPr>
        <p:txBody>
          <a:bodyPr/>
          <a:lstStyle/>
          <a:p>
            <a:pPr marL="0" indent="0" eaLnBrk="1">
              <a:lnSpc>
                <a:spcPct val="100000"/>
              </a:lnSpc>
              <a:spcBef>
                <a:spcPct val="0"/>
              </a:spcBef>
              <a:buFont typeface="Wingdings 2" pitchFamily="18" charset="2"/>
              <a:buNone/>
            </a:pPr>
            <a:r>
              <a:rPr lang="it-IT" b="1"/>
              <a:t>Il Comitato di partecipazione</a:t>
            </a:r>
          </a:p>
          <a:p>
            <a:pPr marL="0" indent="0" eaLnBrk="1">
              <a:lnSpc>
                <a:spcPct val="100000"/>
              </a:lnSpc>
              <a:spcBef>
                <a:spcPct val="0"/>
              </a:spcBef>
              <a:buFont typeface="Wingdings 2" pitchFamily="18" charset="2"/>
              <a:buNone/>
            </a:pPr>
            <a:r>
              <a:rPr lang="it-IT"/>
              <a:t> E’ impegno del responsabile della trasparenza favorire e ricercare i momenti di incontro e condivisione con gli stakeholders interni ed esterni. Si ritiene pertanto di favorire una collaborazione con il Comitato di partecipazione dell’azienda USL Toscana nord ovest.</a:t>
            </a:r>
            <a:endParaRPr lang="it-IT">
              <a:ea typeface="tahoma" pitchFamily="34" charset="0"/>
              <a:cs typeface="tahoma" pitchFamily="34" charset="0"/>
            </a:endParaRPr>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68610" name="Segnaposto testo 2"/>
          <p:cNvSpPr>
            <a:spLocks noGrp="1"/>
          </p:cNvSpPr>
          <p:nvPr>
            <p:ph idx="1"/>
          </p:nvPr>
        </p:nvSpPr>
        <p:spPr>
          <a:xfrm>
            <a:off x="3760788" y="1033463"/>
            <a:ext cx="7315200" cy="5121275"/>
          </a:xfrm>
        </p:spPr>
        <p:txBody>
          <a:bodyPr/>
          <a:lstStyle/>
          <a:p>
            <a:pPr marL="0" indent="0" eaLnBrk="1">
              <a:lnSpc>
                <a:spcPct val="100000"/>
              </a:lnSpc>
              <a:spcBef>
                <a:spcPct val="0"/>
              </a:spcBef>
              <a:buFont typeface="Wingdings 2" pitchFamily="18" charset="2"/>
              <a:buNone/>
            </a:pPr>
            <a:r>
              <a:rPr lang="it-IT" b="1"/>
              <a:t>Il C. U.G. (Comitato Unico di Garanzia) </a:t>
            </a:r>
          </a:p>
          <a:p>
            <a:pPr marL="0" indent="0" algn="just" eaLnBrk="1">
              <a:lnSpc>
                <a:spcPct val="100000"/>
              </a:lnSpc>
              <a:spcBef>
                <a:spcPct val="0"/>
              </a:spcBef>
              <a:buFont typeface="Wingdings 2" pitchFamily="18" charset="2"/>
              <a:buNone/>
            </a:pPr>
            <a:r>
              <a:rPr lang="it-IT"/>
              <a:t>La corruzione, a tutti i livelli, trova un terreno maggiormente fertile là dove convivono situazioni di malessere, mancato riconoscimento del merito, demotivazione, poca trasparenza e discriminazioni. In tale contesto il CUG può assumere un ruolo nel complesso sistema del contrasto alla corruzione all’interno delle Amministrazioni pubbliche e nei rapporti che queste instaurano con l’esterno</a:t>
            </a:r>
          </a:p>
          <a:p>
            <a:pPr marL="0" indent="0" eaLnBrk="1">
              <a:lnSpc>
                <a:spcPct val="100000"/>
              </a:lnSpc>
              <a:spcBef>
                <a:spcPct val="0"/>
              </a:spcBef>
              <a:buFont typeface="Wingdings 2" pitchFamily="18" charset="2"/>
              <a:buNone/>
            </a:pPr>
            <a:r>
              <a:rPr lang="it-IT" b="1"/>
              <a:t>Trasparenza di genere</a:t>
            </a:r>
          </a:p>
          <a:p>
            <a:pPr marL="0" indent="0" eaLnBrk="1">
              <a:lnSpc>
                <a:spcPct val="100000"/>
              </a:lnSpc>
              <a:spcBef>
                <a:spcPct val="0"/>
              </a:spcBef>
              <a:buFont typeface="Wingdings 2" pitchFamily="18" charset="2"/>
              <a:buNone/>
            </a:pPr>
            <a:r>
              <a:rPr lang="it-IT"/>
              <a:t>Se il bilancio di genere deve essere parte integrante della performance aziendale appare evidente che la trasparenza ne deve essere un importante strumento di conoscenza e condivisione</a:t>
            </a:r>
            <a:endParaRPr lang="it-IT">
              <a:ea typeface="tahoma" pitchFamily="34" charset="0"/>
              <a:cs typeface="tahoma" pitchFamily="34" charset="0"/>
            </a:endParaRPr>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69634" name="Segnaposto testo 2"/>
          <p:cNvSpPr>
            <a:spLocks noGrp="1"/>
          </p:cNvSpPr>
          <p:nvPr>
            <p:ph idx="1"/>
          </p:nvPr>
        </p:nvSpPr>
        <p:spPr>
          <a:xfrm>
            <a:off x="3760788" y="1033463"/>
            <a:ext cx="7315200" cy="5121275"/>
          </a:xfrm>
        </p:spPr>
        <p:txBody>
          <a:bodyPr/>
          <a:lstStyle/>
          <a:p>
            <a:pPr marL="0" indent="0" eaLnBrk="1">
              <a:lnSpc>
                <a:spcPct val="100000"/>
              </a:lnSpc>
              <a:spcBef>
                <a:spcPct val="0"/>
              </a:spcBef>
              <a:buFont typeface="Wingdings 2" pitchFamily="18" charset="2"/>
              <a:buNone/>
            </a:pPr>
            <a:r>
              <a:rPr lang="it-IT" b="1"/>
              <a:t>Giornata della trasparenza</a:t>
            </a:r>
          </a:p>
          <a:p>
            <a:pPr marL="0" indent="0" eaLnBrk="1">
              <a:lnSpc>
                <a:spcPct val="100000"/>
              </a:lnSpc>
              <a:spcBef>
                <a:spcPct val="0"/>
              </a:spcBef>
              <a:buFont typeface="Wingdings 2" pitchFamily="18" charset="2"/>
              <a:buNone/>
            </a:pPr>
            <a:r>
              <a:rPr lang="it-IT"/>
              <a:t>diffusione del PIAO stesso, transizione digitale, pari opportunità, accesso, con particolare attenzione alla piena integrazione del piano della performance. La Giornata della Trasparenza, che auspica il coinvolgimento degli stakeholders interni ed esterni, si propone anche come momento di confronto e di ascolto per individuare le informazioni di concreto interesse per gli utenti e migliorare la qualità dei servizi. </a:t>
            </a:r>
            <a:endParaRPr lang="it-IT">
              <a:ea typeface="tahoma" pitchFamily="34" charset="0"/>
              <a:cs typeface="tahoma" pitchFamily="34" charset="0"/>
            </a:endParaRPr>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70658" name="Segnaposto testo 2"/>
          <p:cNvSpPr>
            <a:spLocks noGrp="1"/>
          </p:cNvSpPr>
          <p:nvPr>
            <p:ph idx="1"/>
          </p:nvPr>
        </p:nvSpPr>
        <p:spPr>
          <a:xfrm>
            <a:off x="3760788" y="1033463"/>
            <a:ext cx="7315200" cy="5121275"/>
          </a:xfrm>
        </p:spPr>
        <p:txBody>
          <a:bodyPr/>
          <a:lstStyle/>
          <a:p>
            <a:pPr marL="0" indent="0" eaLnBrk="1">
              <a:lnSpc>
                <a:spcPct val="100000"/>
              </a:lnSpc>
              <a:spcBef>
                <a:spcPct val="0"/>
              </a:spcBef>
              <a:buFont typeface="Wingdings 2" pitchFamily="18" charset="2"/>
              <a:buNone/>
            </a:pPr>
            <a:r>
              <a:rPr lang="it-IT" b="1"/>
              <a:t> Uso corretto degli strumenti web</a:t>
            </a:r>
          </a:p>
          <a:p>
            <a:pPr marL="0" indent="0" eaLnBrk="1">
              <a:lnSpc>
                <a:spcPct val="100000"/>
              </a:lnSpc>
              <a:spcBef>
                <a:spcPct val="0"/>
              </a:spcBef>
              <a:buFont typeface="Wingdings 2" pitchFamily="18" charset="2"/>
              <a:buNone/>
            </a:pPr>
            <a:endParaRPr lang="it-IT" b="1"/>
          </a:p>
          <a:p>
            <a:pPr marL="0" indent="0" eaLnBrk="1">
              <a:lnSpc>
                <a:spcPct val="100000"/>
              </a:lnSpc>
              <a:spcBef>
                <a:spcPct val="0"/>
              </a:spcBef>
              <a:buFont typeface="Wingdings 2" pitchFamily="18" charset="2"/>
              <a:buNone/>
            </a:pPr>
            <a:r>
              <a:rPr lang="it-IT"/>
              <a:t>La funzione della trasparenza favorirà la diffusione del Codice di Comportamento aggiornato, favorendo quindi la diffusione delle informazioni su un corretto utilizzo dei social in relazione all'attività lavorativa. </a:t>
            </a:r>
            <a:endParaRPr lang="it-IT">
              <a:ea typeface="tahoma" pitchFamily="34" charset="0"/>
              <a:cs typeface="tahoma" pitchFamily="34" charset="0"/>
            </a:endParaRPr>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4" name="Segnaposto testo 2"/>
          <p:cNvSpPr txBox="1">
            <a:spLocks noGrp="1"/>
          </p:cNvSpPr>
          <p:nvPr>
            <p:ph idx="1"/>
          </p:nvPr>
        </p:nvSpPr>
        <p:spPr>
          <a:xfrm>
            <a:off x="3760788" y="1033463"/>
            <a:ext cx="7315200" cy="5121275"/>
          </a:xfrm>
        </p:spPr>
        <p:txBody>
          <a:bodyPr rtlCol="0">
            <a:normAutofit fontScale="92500" lnSpcReduction="20000"/>
          </a:bodyPr>
          <a:lstStyle/>
          <a:p>
            <a:pPr marL="0" indent="0" eaLnBrk="1" fontAlgn="auto">
              <a:lnSpc>
                <a:spcPct val="100000"/>
              </a:lnSpc>
              <a:spcBef>
                <a:spcPts val="0"/>
              </a:spcBef>
              <a:spcAft>
                <a:spcPts val="0"/>
              </a:spcAft>
              <a:buFont typeface="Wingdings 2" pitchFamily="18" charset="2"/>
              <a:buNone/>
              <a:defRPr/>
            </a:pPr>
            <a:r>
              <a:rPr lang="it-IT" b="1" dirty="0">
                <a:solidFill>
                  <a:schemeClr val="tx1">
                    <a:lumMod val="65000"/>
                    <a:lumOff val="35000"/>
                  </a:schemeClr>
                </a:solidFill>
              </a:rPr>
              <a:t>Trasparenza e qualità </a:t>
            </a:r>
          </a:p>
          <a:p>
            <a:pPr marL="0" indent="0" algn="just" eaLnBrk="1" fontAlgn="auto">
              <a:lnSpc>
                <a:spcPct val="100000"/>
              </a:lnSpc>
              <a:spcBef>
                <a:spcPts val="0"/>
              </a:spcBef>
              <a:spcAft>
                <a:spcPts val="0"/>
              </a:spcAft>
              <a:buFont typeface="Wingdings 2" pitchFamily="18" charset="2"/>
              <a:buNone/>
              <a:defRPr/>
            </a:pPr>
            <a:r>
              <a:rPr lang="it-IT" dirty="0">
                <a:solidFill>
                  <a:schemeClr val="tx1">
                    <a:lumMod val="65000"/>
                    <a:lumOff val="35000"/>
                  </a:schemeClr>
                </a:solidFill>
              </a:rPr>
              <a:t>L’Azienda USL Toscana nord ovest e impegnata da tempo in un percorso di qualità che valorizza la funzione di </a:t>
            </a:r>
            <a:r>
              <a:rPr lang="it-IT" dirty="0" err="1">
                <a:solidFill>
                  <a:schemeClr val="tx1">
                    <a:lumMod val="65000"/>
                    <a:lumOff val="35000"/>
                  </a:schemeClr>
                </a:solidFill>
              </a:rPr>
              <a:t>Internal</a:t>
            </a:r>
            <a:r>
              <a:rPr lang="it-IT" dirty="0">
                <a:solidFill>
                  <a:schemeClr val="tx1">
                    <a:lumMod val="65000"/>
                    <a:lumOff val="35000"/>
                  </a:schemeClr>
                </a:solidFill>
              </a:rPr>
              <a:t> Auditing, volta a verificare il grado di applicazione dell’insieme di procedure, regolamenti e norme (di fonte esterna ed interna) che le strutture sono tenute ad osservare, condividendo con le strutture stesse e con la direzione le aree di criticità e miglioramento. L’</a:t>
            </a:r>
            <a:r>
              <a:rPr lang="it-IT" dirty="0" err="1">
                <a:solidFill>
                  <a:schemeClr val="tx1">
                    <a:lumMod val="65000"/>
                    <a:lumOff val="35000"/>
                  </a:schemeClr>
                </a:solidFill>
              </a:rPr>
              <a:t>internal</a:t>
            </a:r>
            <a:r>
              <a:rPr lang="it-IT" dirty="0">
                <a:solidFill>
                  <a:schemeClr val="tx1">
                    <a:lumMod val="65000"/>
                    <a:lumOff val="35000"/>
                  </a:schemeClr>
                </a:solidFill>
              </a:rPr>
              <a:t> auditing e dunque una funzione di controllo aziendale che ha lo scopo di supportare l’organizzazione nel perseguimento dei propri obiettivi attraverso un approccio sistematico volto a identificare, monitorare e migliorare il sistema qualità, inteso come complessivo ed organico sistema di gestione aziendale, adottato dalla Direzione Aziendale</a:t>
            </a:r>
            <a:r>
              <a:rPr lang="it-IT" b="1" dirty="0">
                <a:solidFill>
                  <a:schemeClr val="tx1">
                    <a:lumMod val="65000"/>
                    <a:lumOff val="35000"/>
                  </a:schemeClr>
                </a:solidFill>
              </a:rPr>
              <a:t>. La partecipazione del supporto giuridico della trasparenza e della prevenzione della corruzione agli Audit intende rendere dunque sistematico il controllo sulla corretta applicazione delle norme in materia di trasparenza e anticorruzione, consentendo di intercettare le possibili criticità e favorendone le soluzioni</a:t>
            </a:r>
            <a:r>
              <a:rPr lang="it-IT" dirty="0">
                <a:solidFill>
                  <a:schemeClr val="tx1">
                    <a:lumMod val="65000"/>
                    <a:lumOff val="35000"/>
                  </a:schemeClr>
                </a:solidFill>
              </a:rPr>
              <a:t>. Tale partecipazione, garantita da un componente del team, intercetta una pluralità di processi e procedimenti e ne permette una dettagliata analisi nei particolari, in un contesto di miglioramento continuo della qualità.</a:t>
            </a:r>
            <a:endParaRPr lang="it-IT" dirty="0">
              <a:solidFill>
                <a:schemeClr val="tx1">
                  <a:lumMod val="65000"/>
                  <a:lumOff val="35000"/>
                </a:schemeClr>
              </a:solidFill>
              <a:cs typeface="Tahoma" pitchFamily="2"/>
            </a:endParaRPr>
          </a:p>
        </p:txBody>
      </p:sp>
    </p:spTree>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72706" name="Segnaposto testo 2"/>
          <p:cNvSpPr>
            <a:spLocks noGrp="1"/>
          </p:cNvSpPr>
          <p:nvPr>
            <p:ph idx="1"/>
          </p:nvPr>
        </p:nvSpPr>
        <p:spPr>
          <a:xfrm>
            <a:off x="3760788" y="1033463"/>
            <a:ext cx="7315200" cy="5121275"/>
          </a:xfrm>
        </p:spPr>
        <p:txBody>
          <a:bodyPr/>
          <a:lstStyle/>
          <a:p>
            <a:pPr marL="0" indent="0" algn="just" eaLnBrk="1">
              <a:lnSpc>
                <a:spcPct val="100000"/>
              </a:lnSpc>
              <a:spcBef>
                <a:spcPct val="0"/>
              </a:spcBef>
              <a:buFont typeface="Wingdings 2" pitchFamily="18" charset="2"/>
              <a:buNone/>
            </a:pPr>
            <a:r>
              <a:rPr lang="it-IT"/>
              <a:t>Nel corso del presente programma si è ritenuto, anche nell’ambito della certificazione delle procedure di qualità, di superare il dualismo anticorruzione e trasparenza. E’ stata pertanto completata la riscrittura e certificazione di una unica procedura che valorizzi l'unicità di intenti. La medesima procedura, nel corso del triennio, sarà nuovamente oggetto di revisione, alla luce della sempre più completa e matura integrazione dell’anticorruzione e trasparenza nell'ambito del PIAO</a:t>
            </a:r>
            <a:endParaRPr lang="it-IT">
              <a:ea typeface="tahoma" pitchFamily="34" charset="0"/>
              <a:cs typeface="tahoma" pitchFamily="34" charset="0"/>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Rectangle 2"/>
          <p:cNvSpPr>
            <a:spLocks noGrp="1"/>
          </p:cNvSpPr>
          <p:nvPr>
            <p:ph type="title" idx="4294967295"/>
          </p:nvPr>
        </p:nvSpPr>
        <p:spPr bwMode="auto"/>
        <p:txBody>
          <a:bodyPr wrap="square" numCol="1" anchorCtr="0" compatLnSpc="1">
            <a:prstTxWarp prst="textNoShape">
              <a:avLst/>
            </a:prstTxWarp>
          </a:bodyPr>
          <a:lstStyle/>
          <a:p>
            <a:pPr eaLnBrk="1" hangingPunct="1">
              <a:defRPr/>
            </a:pPr>
            <a:r>
              <a:rPr lang="it-IT" sz="2800">
                <a:latin typeface="Bookman Old Style" pitchFamily="18" charset="0"/>
              </a:rPr>
              <a:t>TRASPARENZA</a:t>
            </a:r>
          </a:p>
        </p:txBody>
      </p:sp>
      <p:sp>
        <p:nvSpPr>
          <p:cNvPr id="18434" name="Rectangle 3"/>
          <p:cNvSpPr>
            <a:spLocks noGrp="1"/>
          </p:cNvSpPr>
          <p:nvPr>
            <p:ph type="body" idx="4294967295"/>
          </p:nvPr>
        </p:nvSpPr>
        <p:spPr/>
        <p:txBody>
          <a:bodyPr/>
          <a:lstStyle/>
          <a:p>
            <a:pPr algn="just" eaLnBrk="1" hangingPunct="1"/>
            <a:r>
              <a:rPr lang="it-IT" sz="2400">
                <a:latin typeface="Bookman Old Style" pitchFamily="18" charset="0"/>
              </a:rPr>
              <a:t>Le norme, intese quali complesso di interventi sulla materia, hanno avuto il compito di orientare l’azione amministrativa alla visibilità, semplicità (semplificazione) ed alla conseguente comprensibilità con finalità di</a:t>
            </a:r>
          </a:p>
          <a:p>
            <a:pPr lvl="1" eaLnBrk="1" hangingPunct="1">
              <a:buFont typeface="Wingdings 2" pitchFamily="18" charset="2"/>
              <a:buNone/>
            </a:pPr>
            <a:r>
              <a:rPr lang="it-IT" sz="2400">
                <a:latin typeface="Bookman Old Style" pitchFamily="18" charset="0"/>
              </a:rPr>
              <a:t>			Trasparenza</a:t>
            </a:r>
          </a:p>
        </p:txBody>
      </p:sp>
    </p:spTree>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73730" name="Segnaposto testo 2"/>
          <p:cNvSpPr>
            <a:spLocks noGrp="1"/>
          </p:cNvSpPr>
          <p:nvPr>
            <p:ph idx="1"/>
          </p:nvPr>
        </p:nvSpPr>
        <p:spPr>
          <a:xfrm>
            <a:off x="3760788" y="1033463"/>
            <a:ext cx="7315200" cy="5121275"/>
          </a:xfrm>
        </p:spPr>
        <p:txBody>
          <a:bodyPr/>
          <a:lstStyle/>
          <a:p>
            <a:pPr marL="0" indent="0" eaLnBrk="1">
              <a:lnSpc>
                <a:spcPct val="100000"/>
              </a:lnSpc>
              <a:spcBef>
                <a:spcPct val="0"/>
              </a:spcBef>
              <a:buFont typeface="Wingdings 2" pitchFamily="18" charset="2"/>
              <a:buNone/>
            </a:pPr>
            <a:r>
              <a:rPr lang="it-IT" b="1"/>
              <a:t>Obiettivo trasparenza</a:t>
            </a:r>
          </a:p>
          <a:p>
            <a:pPr marL="0" indent="0" eaLnBrk="1">
              <a:lnSpc>
                <a:spcPct val="100000"/>
              </a:lnSpc>
              <a:spcBef>
                <a:spcPct val="0"/>
              </a:spcBef>
              <a:buFont typeface="Wingdings 2" pitchFamily="18" charset="2"/>
              <a:buNone/>
            </a:pPr>
            <a:r>
              <a:rPr lang="it-IT"/>
              <a:t>sinergia tra la Direzione, il Responsabile della prevenzione della corruzione e della trasparenza, e le varie figure apicali aziendali perché vengano definiti e perfezionati nell’ambito delle singole strutture gli obiettivi di budget dedicati alla trasparenza e prevenzione della corruzione.</a:t>
            </a:r>
          </a:p>
          <a:p>
            <a:pPr marL="0" indent="0" eaLnBrk="1">
              <a:lnSpc>
                <a:spcPct val="100000"/>
              </a:lnSpc>
              <a:spcBef>
                <a:spcPct val="0"/>
              </a:spcBef>
              <a:buFont typeface="Wingdings 2" pitchFamily="18" charset="2"/>
              <a:buNone/>
            </a:pPr>
            <a:endParaRPr lang="it-IT"/>
          </a:p>
          <a:p>
            <a:pPr marL="0" indent="0" eaLnBrk="1">
              <a:lnSpc>
                <a:spcPct val="100000"/>
              </a:lnSpc>
              <a:spcBef>
                <a:spcPct val="0"/>
              </a:spcBef>
              <a:buFont typeface="Wingdings 2" pitchFamily="18" charset="2"/>
              <a:buNone/>
            </a:pPr>
            <a:r>
              <a:rPr lang="it-IT" b="1"/>
              <a:t> Gli obiettivi di trasparenza sono specificatamente declinati nella mappatura </a:t>
            </a:r>
            <a:r>
              <a:rPr lang="it-IT"/>
              <a:t>anche al fine di darne specifico dettaglio nell’ambito della annuale relazione. (Le misure sono riportate nell’allegato parte integrante della mappatura, nella specifica )</a:t>
            </a:r>
          </a:p>
          <a:p>
            <a:pPr marL="0" indent="0" eaLnBrk="1">
              <a:lnSpc>
                <a:spcPct val="100000"/>
              </a:lnSpc>
              <a:spcBef>
                <a:spcPct val="0"/>
              </a:spcBef>
              <a:buFont typeface="Wingdings 2" pitchFamily="18" charset="2"/>
              <a:buNone/>
            </a:pPr>
            <a:endParaRPr lang="it-IT"/>
          </a:p>
          <a:p>
            <a:pPr marL="0" indent="0" eaLnBrk="1">
              <a:lnSpc>
                <a:spcPct val="100000"/>
              </a:lnSpc>
              <a:spcBef>
                <a:spcPct val="0"/>
              </a:spcBef>
              <a:buFont typeface="Wingdings 2" pitchFamily="18" charset="2"/>
              <a:buNone/>
            </a:pPr>
            <a:endParaRPr lang="it-IT">
              <a:ea typeface="tahoma" pitchFamily="34" charset="0"/>
              <a:cs typeface="tahoma" pitchFamily="34" charset="0"/>
            </a:endParaRPr>
          </a:p>
        </p:txBody>
      </p:sp>
    </p:spTree>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74754" name="Segnaposto testo 2"/>
          <p:cNvSpPr>
            <a:spLocks noGrp="1"/>
          </p:cNvSpPr>
          <p:nvPr>
            <p:ph idx="1"/>
          </p:nvPr>
        </p:nvSpPr>
        <p:spPr>
          <a:xfrm>
            <a:off x="3760788" y="1033463"/>
            <a:ext cx="7315200" cy="5121275"/>
          </a:xfrm>
        </p:spPr>
        <p:txBody>
          <a:bodyPr/>
          <a:lstStyle/>
          <a:p>
            <a:pPr marL="0" indent="0" eaLnBrk="1">
              <a:lnSpc>
                <a:spcPct val="100000"/>
              </a:lnSpc>
              <a:spcBef>
                <a:spcPct val="0"/>
              </a:spcBef>
              <a:buFont typeface="Wingdings 2" pitchFamily="18" charset="2"/>
              <a:buNone/>
            </a:pPr>
            <a:r>
              <a:rPr lang="it-IT"/>
              <a:t>12) i Focus : </a:t>
            </a:r>
          </a:p>
          <a:p>
            <a:pPr marL="0" indent="0" eaLnBrk="1">
              <a:lnSpc>
                <a:spcPct val="100000"/>
              </a:lnSpc>
              <a:spcBef>
                <a:spcPct val="0"/>
              </a:spcBef>
              <a:buFont typeface="Wingdings 2" pitchFamily="18" charset="2"/>
              <a:buNone/>
            </a:pPr>
            <a:r>
              <a:rPr lang="it-IT"/>
              <a:t>le Zone e le Società della salute (meglio i rapporti delle società della salute con l’Azienda quali principali destinatari di tali analisi, in quanto la complessità e la pluralità di percorsi e processi che investono tali ambiti richiede un peculiare approfondimento).</a:t>
            </a:r>
          </a:p>
          <a:p>
            <a:pPr marL="0" indent="0" eaLnBrk="1">
              <a:lnSpc>
                <a:spcPct val="100000"/>
              </a:lnSpc>
              <a:spcBef>
                <a:spcPct val="0"/>
              </a:spcBef>
              <a:buFont typeface="Wingdings 2" pitchFamily="18" charset="2"/>
              <a:buNone/>
            </a:pPr>
            <a:r>
              <a:rPr lang="it-IT"/>
              <a:t> In particolare </a:t>
            </a:r>
          </a:p>
          <a:p>
            <a:pPr marL="0" indent="0" eaLnBrk="1">
              <a:lnSpc>
                <a:spcPct val="100000"/>
              </a:lnSpc>
              <a:spcBef>
                <a:spcPct val="0"/>
              </a:spcBef>
              <a:buFont typeface="Wingdings 2" pitchFamily="18" charset="2"/>
              <a:buNone/>
            </a:pPr>
            <a:r>
              <a:rPr lang="it-IT"/>
              <a:t>: • il rapporto tra la pubblicazione dei dati sui portali delle società della salute e la pubblicazione dei dati aziendali </a:t>
            </a:r>
          </a:p>
          <a:p>
            <a:pPr marL="0" indent="0" eaLnBrk="1">
              <a:lnSpc>
                <a:spcPct val="100000"/>
              </a:lnSpc>
              <a:spcBef>
                <a:spcPct val="0"/>
              </a:spcBef>
              <a:buFont typeface="Wingdings 2" pitchFamily="18" charset="2"/>
              <a:buNone/>
            </a:pPr>
            <a:r>
              <a:rPr lang="it-IT"/>
              <a:t>• i contributi e i vantaggi economici erogati</a:t>
            </a:r>
          </a:p>
          <a:p>
            <a:pPr marL="0" indent="0" eaLnBrk="1">
              <a:lnSpc>
                <a:spcPct val="100000"/>
              </a:lnSpc>
              <a:spcBef>
                <a:spcPct val="0"/>
              </a:spcBef>
              <a:buFont typeface="Wingdings 2" pitchFamily="18" charset="2"/>
              <a:buNone/>
            </a:pPr>
            <a:r>
              <a:rPr lang="it-IT"/>
              <a:t> • la regolamentazione delle erogazioni e la pubblicazione dei criteri • </a:t>
            </a:r>
            <a:r>
              <a:rPr lang="it-IT" b="1"/>
              <a:t>tracciabilità dei flussi</a:t>
            </a:r>
            <a:endParaRPr lang="it-IT" b="1">
              <a:ea typeface="tahoma" pitchFamily="34" charset="0"/>
              <a:cs typeface="tahoma" pitchFamily="34" charset="0"/>
            </a:endParaRPr>
          </a:p>
        </p:txBody>
      </p:sp>
    </p:spTree>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eaLnBrk="1" fontAlgn="auto" hangingPunct="1">
              <a:spcAft>
                <a:spcPts val="0"/>
              </a:spcAft>
              <a:defRPr/>
            </a:pPr>
            <a:r>
              <a:rPr lang="it-IT" sz="2000" dirty="0"/>
              <a:t>Il PIAO Aziendale</a:t>
            </a:r>
            <a:br>
              <a:rPr lang="it-IT" sz="2000" dirty="0"/>
            </a:br>
            <a:r>
              <a:rPr lang="it-IT" sz="2000" dirty="0"/>
              <a:t>La Trasparenza </a:t>
            </a:r>
          </a:p>
        </p:txBody>
      </p:sp>
      <p:sp>
        <p:nvSpPr>
          <p:cNvPr id="75778" name="Segnaposto testo 2"/>
          <p:cNvSpPr>
            <a:spLocks noGrp="1"/>
          </p:cNvSpPr>
          <p:nvPr>
            <p:ph idx="1"/>
          </p:nvPr>
        </p:nvSpPr>
        <p:spPr>
          <a:xfrm>
            <a:off x="3760788" y="1033463"/>
            <a:ext cx="7315200" cy="5121275"/>
          </a:xfrm>
        </p:spPr>
        <p:txBody>
          <a:bodyPr/>
          <a:lstStyle/>
          <a:p>
            <a:pPr marL="0" indent="0" algn="ctr" eaLnBrk="1">
              <a:lnSpc>
                <a:spcPct val="100000"/>
              </a:lnSpc>
              <a:spcBef>
                <a:spcPct val="0"/>
              </a:spcBef>
              <a:buFont typeface="Wingdings 2" pitchFamily="18" charset="2"/>
              <a:buNone/>
            </a:pPr>
            <a:r>
              <a:rPr lang="it-IT" b="1">
                <a:latin typeface="Algerian" pitchFamily="82" charset="0"/>
                <a:ea typeface="tahoma" pitchFamily="34" charset="0"/>
                <a:cs typeface="tahoma" pitchFamily="34" charset="0"/>
              </a:rPr>
              <a:t>Grazie a tutti</a:t>
            </a: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Rectangle 2"/>
          <p:cNvSpPr>
            <a:spLocks noGrp="1"/>
          </p:cNvSpPr>
          <p:nvPr>
            <p:ph type="title" idx="4294967295"/>
          </p:nvPr>
        </p:nvSpPr>
        <p:spPr bwMode="auto"/>
        <p:txBody>
          <a:bodyPr wrap="square" numCol="1" anchorCtr="0" compatLnSpc="1">
            <a:prstTxWarp prst="textNoShape">
              <a:avLst/>
            </a:prstTxWarp>
          </a:bodyPr>
          <a:lstStyle/>
          <a:p>
            <a:pPr eaLnBrk="1" hangingPunct="1">
              <a:defRPr/>
            </a:pPr>
            <a:r>
              <a:rPr lang="it-IT" sz="2800">
                <a:latin typeface="Bookman Old Style" pitchFamily="18" charset="0"/>
              </a:rPr>
              <a:t>TRASPARENZA</a:t>
            </a:r>
          </a:p>
        </p:txBody>
      </p:sp>
      <p:sp>
        <p:nvSpPr>
          <p:cNvPr id="19458" name="Rectangle 3"/>
          <p:cNvSpPr>
            <a:spLocks noGrp="1"/>
          </p:cNvSpPr>
          <p:nvPr>
            <p:ph type="body" idx="4294967295"/>
          </p:nvPr>
        </p:nvSpPr>
        <p:spPr/>
        <p:txBody>
          <a:bodyPr/>
          <a:lstStyle/>
          <a:p>
            <a:pPr eaLnBrk="1" hangingPunct="1"/>
            <a:r>
              <a:rPr lang="it-IT" sz="2400"/>
              <a:t>Trasparenza nell’attività di:</a:t>
            </a:r>
          </a:p>
          <a:p>
            <a:pPr eaLnBrk="1" hangingPunct="1"/>
            <a:r>
              <a:rPr lang="it-IT" sz="2400"/>
              <a:t>Indirizzo</a:t>
            </a:r>
          </a:p>
          <a:p>
            <a:pPr eaLnBrk="1" hangingPunct="1"/>
            <a:r>
              <a:rPr lang="it-IT" sz="2400"/>
              <a:t>gestione</a:t>
            </a: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Rectangle 2"/>
          <p:cNvSpPr>
            <a:spLocks noGrp="1"/>
          </p:cNvSpPr>
          <p:nvPr>
            <p:ph type="title" idx="4294967295"/>
          </p:nvPr>
        </p:nvSpPr>
        <p:spPr bwMode="auto"/>
        <p:txBody>
          <a:bodyPr wrap="square" numCol="1" anchorCtr="0" compatLnSpc="1">
            <a:prstTxWarp prst="textNoShape">
              <a:avLst/>
            </a:prstTxWarp>
          </a:bodyPr>
          <a:lstStyle/>
          <a:p>
            <a:pPr>
              <a:defRPr/>
            </a:pPr>
            <a:r>
              <a:rPr lang="it-IT"/>
              <a:t>Principio di Trasparenza</a:t>
            </a:r>
          </a:p>
        </p:txBody>
      </p:sp>
      <p:sp>
        <p:nvSpPr>
          <p:cNvPr id="20482" name="Rectangle 3"/>
          <p:cNvSpPr>
            <a:spLocks noGrp="1"/>
          </p:cNvSpPr>
          <p:nvPr>
            <p:ph type="body" idx="4294967295"/>
          </p:nvPr>
        </p:nvSpPr>
        <p:spPr/>
        <p:txBody>
          <a:bodyPr/>
          <a:lstStyle/>
          <a:p>
            <a:pPr algn="just"/>
            <a:r>
              <a:rPr lang="it-IT" sz="2400">
                <a:latin typeface="Bodoni MT" pitchFamily="18" charset="0"/>
              </a:rPr>
              <a:t>Il principio di Trasparenza  è  a  fondamento della accessibilità totale delle informazioni delle organizzazioni pubbliche in funzione di prevenzione della corruzione</a:t>
            </a:r>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8610" name="Rectangle 2"/>
          <p:cNvSpPr>
            <a:spLocks noGrp="1"/>
          </p:cNvSpPr>
          <p:nvPr>
            <p:ph type="title" idx="4294967295"/>
          </p:nvPr>
        </p:nvSpPr>
        <p:spPr bwMode="auto"/>
        <p:txBody>
          <a:bodyPr wrap="square" numCol="1" anchorCtr="0" compatLnSpc="1">
            <a:prstTxWarp prst="textNoShape">
              <a:avLst/>
            </a:prstTxWarp>
          </a:bodyPr>
          <a:lstStyle/>
          <a:p>
            <a:pPr>
              <a:defRPr/>
            </a:pPr>
            <a:r>
              <a:rPr lang="it-IT"/>
              <a:t>Pubblicazione</a:t>
            </a:r>
          </a:p>
        </p:txBody>
      </p:sp>
      <p:sp>
        <p:nvSpPr>
          <p:cNvPr id="21506" name="Rectangle 3"/>
          <p:cNvSpPr>
            <a:spLocks noGrp="1"/>
          </p:cNvSpPr>
          <p:nvPr>
            <p:ph type="body" idx="4294967295"/>
          </p:nvPr>
        </p:nvSpPr>
        <p:spPr/>
        <p:txBody>
          <a:bodyPr/>
          <a:lstStyle/>
          <a:p>
            <a:pPr algn="just"/>
            <a:r>
              <a:rPr lang="it-IT" sz="2400">
                <a:latin typeface="Bodoni MT" pitchFamily="18" charset="0"/>
              </a:rPr>
              <a:t>Gli obblighi di pubblicazione vanno da.. a ..:</a:t>
            </a:r>
          </a:p>
          <a:p>
            <a:pPr algn="just"/>
            <a:r>
              <a:rPr lang="it-IT" sz="2400">
                <a:latin typeface="Bodoni MT" pitchFamily="18" charset="0"/>
              </a:rPr>
              <a:t>Atti di carattere normativo e amministrativo </a:t>
            </a:r>
          </a:p>
          <a:p>
            <a:pPr algn="just"/>
            <a:r>
              <a:rPr lang="it-IT" sz="2400">
                <a:latin typeface="Bodoni MT" pitchFamily="18" charset="0"/>
              </a:rPr>
              <a:t>Atti relativi ai servizi erogati</a:t>
            </a:r>
          </a:p>
          <a:p>
            <a:pPr algn="just"/>
            <a:r>
              <a:rPr lang="it-IT" sz="2400">
                <a:latin typeface="Bodoni MT" pitchFamily="18" charset="0"/>
              </a:rPr>
              <a:t>Documentazione sull’uso delle risorse </a:t>
            </a:r>
          </a:p>
          <a:p>
            <a:pPr algn="just"/>
            <a:r>
              <a:rPr lang="it-IT" sz="2400">
                <a:latin typeface="Bodoni MT" pitchFamily="18" charset="0"/>
              </a:rPr>
              <a:t>Incarichi di collaborazione/consulenza</a:t>
            </a:r>
          </a:p>
          <a:p>
            <a:pPr algn="just"/>
            <a:r>
              <a:rPr lang="it-IT" sz="2400">
                <a:latin typeface="Bodoni MT" pitchFamily="18" charset="0"/>
              </a:rPr>
              <a:t>Ecc..</a:t>
            </a:r>
          </a:p>
        </p:txBody>
      </p:sp>
    </p:spTree>
  </p:cSld>
  <p:clrMapOvr>
    <a:masterClrMapping/>
  </p:clrMapOvr>
</p:sld>
</file>

<file path=ppt/theme/theme1.xml><?xml version="1.0" encoding="utf-8"?>
<a:theme xmlns:a="http://schemas.openxmlformats.org/drawingml/2006/main" name="Cornice">
  <a:themeElements>
    <a:clrScheme name="Frame">
      <a:dk1>
        <a:srgbClr val="000000"/>
      </a:dk1>
      <a:lt1>
        <a:srgbClr val="FFFFFF"/>
      </a:lt1>
      <a:dk2>
        <a:srgbClr val="545454"/>
      </a:dk2>
      <a:lt2>
        <a:srgbClr val="BFBFBF"/>
      </a:lt2>
      <a:accent1>
        <a:srgbClr val="40BAD2"/>
      </a:accent1>
      <a:accent2>
        <a:srgbClr val="FAB900"/>
      </a:accent2>
      <a:accent3>
        <a:srgbClr val="90BB23"/>
      </a:accent3>
      <a:accent4>
        <a:srgbClr val="EE7008"/>
      </a:accent4>
      <a:accent5>
        <a:srgbClr val="1AB39F"/>
      </a:accent5>
      <a:accent6>
        <a:srgbClr val="D5393D"/>
      </a:accent6>
      <a:hlink>
        <a:srgbClr val="90BB23"/>
      </a:hlink>
      <a:folHlink>
        <a:srgbClr val="EE7008"/>
      </a:folHlink>
    </a:clrScheme>
    <a:fontScheme name="Frame">
      <a:majorFont>
        <a:latin typeface="Corbe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orbel"/>
        <a:ea typeface=""/>
        <a:cs typeface=""/>
        <a:font script="Jpan" typeface="ＭＳ ゴシック"/>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Verdana"/>
        <a:font script="Uigh" typeface="Microsoft Uighur"/>
        <a:font script="Geor" typeface="Sylfaen"/>
      </a:minorFont>
    </a:fontScheme>
    <a:fmtScheme name="Frame">
      <a:fillStyleLst>
        <a:solidFill>
          <a:schemeClr val="phClr"/>
        </a:solidFill>
        <a:solidFill>
          <a:schemeClr val="phClr">
            <a:tint val="65000"/>
          </a:schemeClr>
        </a:solidFill>
        <a:solidFill>
          <a:schemeClr val="phClr">
            <a:shade val="80000"/>
            <a:satMod val="15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2700" h="25400" prst="coolSlant"/>
          </a:sp3d>
        </a:effectStyle>
      </a:effectStyleLst>
      <a:bgFillStyleLst>
        <a:solidFill>
          <a:schemeClr val="phClr"/>
        </a:solidFill>
        <a:solidFill>
          <a:schemeClr val="phClr">
            <a:tint val="95000"/>
            <a:satMod val="170000"/>
          </a:schemeClr>
        </a:solidFill>
        <a:gradFill rotWithShape="1">
          <a:gsLst>
            <a:gs pos="0">
              <a:schemeClr val="phClr">
                <a:tint val="93000"/>
                <a:shade val="98000"/>
                <a:satMod val="120000"/>
                <a:lumMod val="102000"/>
              </a:schemeClr>
            </a:gs>
            <a:gs pos="48000">
              <a:schemeClr val="phClr">
                <a:tint val="98000"/>
                <a:shade val="90000"/>
                <a:satMod val="110000"/>
                <a:lumMod val="103000"/>
              </a:schemeClr>
            </a:gs>
            <a:gs pos="100000">
              <a:schemeClr val="phClr">
                <a:tint val="98000"/>
                <a:shade val="80000"/>
                <a:satMod val="100000"/>
              </a:schemeClr>
            </a:gs>
          </a:gsLst>
          <a:lin ang="5400000" scaled="0"/>
        </a:gradFill>
      </a:bgFillStyleLst>
    </a:fmtScheme>
  </a:themeElements>
  <a:objectDefaults/>
  <a:extraClrSchemeLst/>
  <a:extLst>
    <a:ext uri="{05A4C25C-085E-4340-85A3-A5531E510DB2}">
      <thm15:themeFamily xmlns:thm15="http://schemas.microsoft.com/office/thememl/2012/main" name="Frame" id="{F226E7A2-7162-461C-9490-D27D9DC04E43}" vid="{629A0216-3BBD-45C0-B63F-2683BEA18F60}"/>
    </a:ext>
  </a:extLst>
</a:theme>
</file>

<file path=docProps/app.xml><?xml version="1.0" encoding="utf-8"?>
<Properties xmlns="http://schemas.openxmlformats.org/officeDocument/2006/extended-properties" xmlns:vt="http://schemas.openxmlformats.org/officeDocument/2006/docPropsVTypes">
  <Template>TM03457475[[fn=Cornice]]</Template>
  <TotalTime>256</TotalTime>
  <Words>5102</Words>
  <Application>Microsoft Office PowerPoint</Application>
  <PresentationFormat>Widescreen</PresentationFormat>
  <Paragraphs>283</Paragraphs>
  <Slides>62</Slides>
  <Notes>0</Notes>
  <HiddenSlides>0</HiddenSlides>
  <MMClips>0</MMClips>
  <ScaleCrop>false</ScaleCrop>
  <HeadingPairs>
    <vt:vector size="6" baseType="variant">
      <vt:variant>
        <vt:lpstr>Caratteri utilizzati</vt:lpstr>
      </vt:variant>
      <vt:variant>
        <vt:i4>8</vt:i4>
      </vt:variant>
      <vt:variant>
        <vt:lpstr>Tema</vt:lpstr>
      </vt:variant>
      <vt:variant>
        <vt:i4>1</vt:i4>
      </vt:variant>
      <vt:variant>
        <vt:lpstr>Titoli diapositive</vt:lpstr>
      </vt:variant>
      <vt:variant>
        <vt:i4>62</vt:i4>
      </vt:variant>
    </vt:vector>
  </HeadingPairs>
  <TitlesOfParts>
    <vt:vector size="71" baseType="lpstr">
      <vt:lpstr>Algerian</vt:lpstr>
      <vt:lpstr>Arial</vt:lpstr>
      <vt:lpstr>Bodoni MT</vt:lpstr>
      <vt:lpstr>Bookman Old Style</vt:lpstr>
      <vt:lpstr>Corbel</vt:lpstr>
      <vt:lpstr>Google Sans</vt:lpstr>
      <vt:lpstr>tahoma</vt:lpstr>
      <vt:lpstr>Wingdings 2</vt:lpstr>
      <vt:lpstr>Cornice</vt:lpstr>
      <vt:lpstr>Azienda USL Toscana nord ovest Giornata  della Trasparenza      LA GIORNATA DELLA TRASPARENZA – IL PIAO: SEMPLIFICAZIONE DELLE ATTIVITA’, QUALITA’, TRASPARENZA DEI SERVIZI E MISURE ANTICORRUZIONE NELLA ASL TOSCANA NORD OVEST     </vt:lpstr>
      <vt:lpstr>Sistema aziendale Trasparenza e prevenzione della corruzione</vt:lpstr>
      <vt:lpstr>Sistema aziendale Trasparenza e prevenzione della corruzione</vt:lpstr>
      <vt:lpstr>Sistema aziendale Trasparenza e prevenzione della corruzione</vt:lpstr>
      <vt:lpstr>Sistema aziendale Trasparenza e prevenzione della corruzione</vt:lpstr>
      <vt:lpstr>TRASPARENZA</vt:lpstr>
      <vt:lpstr>TRASPARENZA</vt:lpstr>
      <vt:lpstr>Principio di Trasparenza</vt:lpstr>
      <vt:lpstr>Pubblicazione</vt:lpstr>
      <vt:lpstr>Trasparenza</vt:lpstr>
      <vt:lpstr>Livello essenziale delle prestazioni</vt:lpstr>
      <vt:lpstr>Livello essenziale delle prestazioni</vt:lpstr>
      <vt:lpstr>Trasparenza e anticorruzione</vt:lpstr>
      <vt:lpstr>TRASPARENZA</vt:lpstr>
      <vt:lpstr>Anticorruzione e trasparenza</vt:lpstr>
      <vt:lpstr>PIAO</vt:lpstr>
      <vt:lpstr>PIAO = VALORE PUBBLICO</vt:lpstr>
      <vt:lpstr>Valore pubblico</vt:lpstr>
      <vt:lpstr>Valore pubblico</vt:lpstr>
      <vt:lpstr>PIAO = VALORE PUBBLICO</vt:lpstr>
      <vt:lpstr>Cosa è il PIAO</vt:lpstr>
      <vt:lpstr>Cosa è il PIAO</vt:lpstr>
      <vt:lpstr>Cosa è il PIAO</vt:lpstr>
      <vt:lpstr>Cosa è il PIAO</vt:lpstr>
      <vt:lpstr>Cosa è il PIAO</vt:lpstr>
      <vt:lpstr>Cosa è il PIAO</vt:lpstr>
      <vt:lpstr>Cosa è il PIAO</vt:lpstr>
      <vt:lpstr>Cosa è il PIAO</vt:lpstr>
      <vt:lpstr>Cosa è il PIAO</vt:lpstr>
      <vt:lpstr>Cosa è il PIAO</vt:lpstr>
      <vt:lpstr>il PIAO: Rischi corruttivi e trasparenza</vt:lpstr>
      <vt:lpstr>il PIAO: Rischi corruttivi e trasparenza</vt:lpstr>
      <vt:lpstr>il PIAO: Rischi corruttivi e trasparenza</vt:lpstr>
      <vt:lpstr>Il PIAO in Azienda</vt:lpstr>
      <vt:lpstr>il PIAO in azienda</vt:lpstr>
      <vt:lpstr>il PIAO in azienda</vt:lpstr>
      <vt:lpstr>il PIAO in azienda</vt:lpstr>
      <vt:lpstr>il PIAO in azienda</vt:lpstr>
      <vt:lpstr>il PIAO in azienda</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lpstr>Il PIAO Aziendale La Trasparenza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Azienda USL Toscananordovest Giornata  della Trasparenza      GLI STRUMENTI DELLA TRASPARENZA E DELLA PREVENZIONE DELLA CORRUZIONE IN AMBITO AZIENDALE</dc:title>
  <dc:creator>maria Corradina</dc:creator>
  <cp:lastModifiedBy>Cassa Edile Pisa</cp:lastModifiedBy>
  <cp:revision>25</cp:revision>
  <dcterms:created xsi:type="dcterms:W3CDTF">2023-11-19T05:15:12Z</dcterms:created>
  <dcterms:modified xsi:type="dcterms:W3CDTF">2023-11-23T07:53:37Z</dcterms:modified>
</cp:coreProperties>
</file>

<file path=docProps/thumbnail.jpeg>
</file>